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7"/>
  </p:notesMasterIdLst>
  <p:sldIdLst>
    <p:sldId id="590" r:id="rId2"/>
    <p:sldId id="447" r:id="rId3"/>
    <p:sldId id="580" r:id="rId4"/>
    <p:sldId id="262" r:id="rId5"/>
    <p:sldId id="263" r:id="rId6"/>
    <p:sldId id="264" r:id="rId7"/>
    <p:sldId id="267" r:id="rId8"/>
    <p:sldId id="268" r:id="rId9"/>
    <p:sldId id="269" r:id="rId10"/>
    <p:sldId id="270" r:id="rId11"/>
    <p:sldId id="317" r:id="rId12"/>
    <p:sldId id="318" r:id="rId13"/>
    <p:sldId id="319" r:id="rId14"/>
    <p:sldId id="592" r:id="rId15"/>
    <p:sldId id="321" r:id="rId16"/>
    <p:sldId id="322" r:id="rId17"/>
    <p:sldId id="323" r:id="rId18"/>
    <p:sldId id="272" r:id="rId19"/>
    <p:sldId id="324" r:id="rId20"/>
    <p:sldId id="273" r:id="rId21"/>
    <p:sldId id="276" r:id="rId22"/>
    <p:sldId id="326" r:id="rId23"/>
    <p:sldId id="327" r:id="rId24"/>
    <p:sldId id="328" r:id="rId25"/>
    <p:sldId id="278" r:id="rId26"/>
    <p:sldId id="280" r:id="rId27"/>
    <p:sldId id="279" r:id="rId28"/>
    <p:sldId id="281" r:id="rId29"/>
    <p:sldId id="282" r:id="rId30"/>
    <p:sldId id="283" r:id="rId31"/>
    <p:sldId id="286" r:id="rId32"/>
    <p:sldId id="284" r:id="rId33"/>
    <p:sldId id="586" r:id="rId34"/>
    <p:sldId id="587" r:id="rId35"/>
    <p:sldId id="588" r:id="rId36"/>
    <p:sldId id="589" r:id="rId37"/>
    <p:sldId id="287" r:id="rId38"/>
    <p:sldId id="581" r:id="rId39"/>
    <p:sldId id="329" r:id="rId40"/>
    <p:sldId id="578" r:id="rId41"/>
    <p:sldId id="288" r:id="rId42"/>
    <p:sldId id="289" r:id="rId43"/>
    <p:sldId id="290" r:id="rId44"/>
    <p:sldId id="331" r:id="rId45"/>
    <p:sldId id="59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d7/4JEV/gJ6Sj8swQGxAtw==" hashData="EbAzfhDZfym8RYgAIBT1Na5BLc7IAXBWmN/96UpzkMHpB08fEmvLZ09HiGI9x/jI7A67kPCMdejdbMcm/GQu2A=="/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4FC"/>
    <a:srgbClr val="FF5B5B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8"/>
    <p:restoredTop sz="94783"/>
  </p:normalViewPr>
  <p:slideViewPr>
    <p:cSldViewPr snapToGrid="0" snapToObjects="1">
      <p:cViewPr varScale="1">
        <p:scale>
          <a:sx n="78" d="100"/>
          <a:sy n="78" d="100"/>
        </p:scale>
        <p:origin x="917" y="58"/>
      </p:cViewPr>
      <p:guideLst>
        <p:guide orient="horz" pos="324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785E2-0DA2-2545-A74C-9BB9D9B88B3C}" type="doc">
      <dgm:prSet loTypeId="urn:microsoft.com/office/officeart/2005/8/layout/matrix1" loCatId="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1462772-A6D6-7B4D-8EC9-8A37A5AE4D35}">
      <dgm:prSet phldrT="[Text]" custT="1"/>
      <dgm:spPr/>
      <dgm:t>
        <a:bodyPr/>
        <a:lstStyle/>
        <a:p>
          <a:r>
            <a:rPr lang="en-US" sz="1500" b="1" dirty="0"/>
            <a:t>Use of Cookies</a:t>
          </a:r>
        </a:p>
      </dgm:t>
    </dgm:pt>
    <dgm:pt modelId="{8F02C984-3C25-F246-822B-683EB4D226C7}" type="parTrans" cxnId="{10A9B013-E6C9-6D48-8245-8D2A3F4F5882}">
      <dgm:prSet/>
      <dgm:spPr/>
      <dgm:t>
        <a:bodyPr/>
        <a:lstStyle/>
        <a:p>
          <a:endParaRPr lang="en-US" sz="1500" b="1"/>
        </a:p>
      </dgm:t>
    </dgm:pt>
    <dgm:pt modelId="{096845A1-E1AC-FF42-AF5E-9FA1840B7C74}" type="sibTrans" cxnId="{10A9B013-E6C9-6D48-8245-8D2A3F4F5882}">
      <dgm:prSet/>
      <dgm:spPr/>
      <dgm:t>
        <a:bodyPr/>
        <a:lstStyle/>
        <a:p>
          <a:endParaRPr lang="en-US" sz="1500" b="1"/>
        </a:p>
      </dgm:t>
    </dgm:pt>
    <dgm:pt modelId="{75CFBE8D-8FE8-714A-8835-04771BA5073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lumMod val="20000"/>
            <a:lumOff val="80000"/>
            <a:alpha val="5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rPr>
            <a:t>Authorization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954663D-BFEC-FF40-BC4A-82760B03CBDA}" type="parTrans" cxnId="{301E8FF2-1055-2545-8432-B3AB4DCF795A}">
      <dgm:prSet/>
      <dgm:spPr/>
      <dgm:t>
        <a:bodyPr/>
        <a:lstStyle/>
        <a:p>
          <a:endParaRPr lang="en-US" sz="1500" b="1"/>
        </a:p>
      </dgm:t>
    </dgm:pt>
    <dgm:pt modelId="{191D7431-DC6D-3144-9468-74C92AE58F2A}" type="sibTrans" cxnId="{301E8FF2-1055-2545-8432-B3AB4DCF795A}">
      <dgm:prSet/>
      <dgm:spPr/>
      <dgm:t>
        <a:bodyPr/>
        <a:lstStyle/>
        <a:p>
          <a:endParaRPr lang="en-US" sz="1500" b="1"/>
        </a:p>
      </dgm:t>
    </dgm:pt>
    <dgm:pt modelId="{3E1406FB-EC00-8B43-9734-073310BF78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lumMod val="20000"/>
            <a:lumOff val="80000"/>
            <a:alpha val="5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7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rPr>
            <a:t>Recommendations</a:t>
          </a:r>
          <a:endParaRPr lang="en-US" sz="17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95607FA-52B6-8648-9304-489BD54B097A}" type="parTrans" cxnId="{E4D638D5-57CA-CA4C-8F7A-3F5CDB85370A}">
      <dgm:prSet/>
      <dgm:spPr/>
      <dgm:t>
        <a:bodyPr/>
        <a:lstStyle/>
        <a:p>
          <a:endParaRPr lang="en-US" sz="1500" b="1"/>
        </a:p>
      </dgm:t>
    </dgm:pt>
    <dgm:pt modelId="{5D92401A-6635-CC43-AD02-E4D78DFD25B4}" type="sibTrans" cxnId="{E4D638D5-57CA-CA4C-8F7A-3F5CDB85370A}">
      <dgm:prSet/>
      <dgm:spPr/>
      <dgm:t>
        <a:bodyPr/>
        <a:lstStyle/>
        <a:p>
          <a:endParaRPr lang="en-US" sz="1500" b="1"/>
        </a:p>
      </dgm:t>
    </dgm:pt>
    <dgm:pt modelId="{FD4F32F5-7E39-2443-9FCC-B9EA41A963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lumMod val="20000"/>
            <a:lumOff val="80000"/>
            <a:alpha val="50000"/>
          </a:schemeClr>
        </a:solidFill>
        <a:ln>
          <a:solidFill>
            <a:schemeClr val="accent6"/>
          </a:solidFill>
        </a:ln>
      </dgm:spPr>
      <dgm:t>
        <a:bodyPr/>
        <a:lstStyle/>
        <a:p>
          <a:pPr>
            <a:buFont typeface="Wingdings" pitchFamily="2" charset="2"/>
            <a:buChar char="ü"/>
          </a:pPr>
          <a:r>
            <a:rPr lang="en-IN" sz="17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rPr>
            <a:t>User session state (Web, Email)</a:t>
          </a:r>
          <a:endParaRPr lang="en-US" sz="17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3EEE0-028C-3C45-A808-C21D697346E4}" type="parTrans" cxnId="{8222DC4A-1A54-9E4D-B23E-7B31AF98B0B4}">
      <dgm:prSet/>
      <dgm:spPr/>
      <dgm:t>
        <a:bodyPr/>
        <a:lstStyle/>
        <a:p>
          <a:endParaRPr lang="en-US" sz="1500" b="1"/>
        </a:p>
      </dgm:t>
    </dgm:pt>
    <dgm:pt modelId="{80FA569F-1DCF-5F40-9479-DA714EF0D850}" type="sibTrans" cxnId="{8222DC4A-1A54-9E4D-B23E-7B31AF98B0B4}">
      <dgm:prSet/>
      <dgm:spPr/>
      <dgm:t>
        <a:bodyPr/>
        <a:lstStyle/>
        <a:p>
          <a:endParaRPr lang="en-US" sz="1500" b="1"/>
        </a:p>
      </dgm:t>
    </dgm:pt>
    <dgm:pt modelId="{202C2F04-F770-1D40-A1D8-6C78F292FF21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lumMod val="20000"/>
            <a:lumOff val="80000"/>
            <a:alpha val="5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rPr>
            <a:t>Shopping carts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n-lt"/>
          </a:endParaRPr>
        </a:p>
      </dgm:t>
    </dgm:pt>
    <dgm:pt modelId="{BC31E2F1-7BED-7245-AA23-1286F78D079B}" type="parTrans" cxnId="{F09B8202-2212-7747-9D35-E1FC362D94D0}">
      <dgm:prSet/>
      <dgm:spPr/>
      <dgm:t>
        <a:bodyPr/>
        <a:lstStyle/>
        <a:p>
          <a:endParaRPr lang="en-US" sz="1500" b="1"/>
        </a:p>
      </dgm:t>
    </dgm:pt>
    <dgm:pt modelId="{BD269454-9A27-E447-91DF-DC9C25752311}" type="sibTrans" cxnId="{F09B8202-2212-7747-9D35-E1FC362D94D0}">
      <dgm:prSet/>
      <dgm:spPr/>
      <dgm:t>
        <a:bodyPr/>
        <a:lstStyle/>
        <a:p>
          <a:endParaRPr lang="en-US" sz="1500" b="1"/>
        </a:p>
      </dgm:t>
    </dgm:pt>
    <dgm:pt modelId="{44A8B31E-6802-CB4B-8ACB-95CD2213C991}" type="pres">
      <dgm:prSet presAssocID="{712785E2-0DA2-2545-A74C-9BB9D9B88B3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F3A5CEF-A1FB-4947-8CE3-F08D4D1B5EF1}" type="pres">
      <dgm:prSet presAssocID="{712785E2-0DA2-2545-A74C-9BB9D9B88B3C}" presName="matrix" presStyleCnt="0"/>
      <dgm:spPr/>
    </dgm:pt>
    <dgm:pt modelId="{481CC69E-E6D7-DC46-AAA1-AF716407EC1A}" type="pres">
      <dgm:prSet presAssocID="{712785E2-0DA2-2545-A74C-9BB9D9B88B3C}" presName="tile1" presStyleLbl="node1" presStyleIdx="0" presStyleCnt="4" custLinFactNeighborX="-83411" custLinFactNeighborY="-57831"/>
      <dgm:spPr/>
    </dgm:pt>
    <dgm:pt modelId="{13224864-1D2A-1F46-921B-7B20D1F611B5}" type="pres">
      <dgm:prSet presAssocID="{712785E2-0DA2-2545-A74C-9BB9D9B88B3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F6975C0-0FF5-CE48-9F3A-56133750203E}" type="pres">
      <dgm:prSet presAssocID="{712785E2-0DA2-2545-A74C-9BB9D9B88B3C}" presName="tile2" presStyleLbl="node1" presStyleIdx="1" presStyleCnt="4"/>
      <dgm:spPr/>
    </dgm:pt>
    <dgm:pt modelId="{A4AA049D-159C-F04D-A1D2-CC35AE649C88}" type="pres">
      <dgm:prSet presAssocID="{712785E2-0DA2-2545-A74C-9BB9D9B88B3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0B0CBB7-36E3-FF4E-B80D-EFC5301AA4D5}" type="pres">
      <dgm:prSet presAssocID="{712785E2-0DA2-2545-A74C-9BB9D9B88B3C}" presName="tile3" presStyleLbl="node1" presStyleIdx="2" presStyleCnt="4"/>
      <dgm:spPr/>
    </dgm:pt>
    <dgm:pt modelId="{25A0BDE6-F558-3E4A-8F76-CD7E8E74E78F}" type="pres">
      <dgm:prSet presAssocID="{712785E2-0DA2-2545-A74C-9BB9D9B88B3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5B0A696-AAAE-344F-BA3D-2009D38DC8B8}" type="pres">
      <dgm:prSet presAssocID="{712785E2-0DA2-2545-A74C-9BB9D9B88B3C}" presName="tile4" presStyleLbl="node1" presStyleIdx="3" presStyleCnt="4"/>
      <dgm:spPr/>
    </dgm:pt>
    <dgm:pt modelId="{68D0DD98-3F74-3E40-B137-DC96B1E94FDE}" type="pres">
      <dgm:prSet presAssocID="{712785E2-0DA2-2545-A74C-9BB9D9B88B3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8F69C18-4578-BD4D-9C5F-84693ED84C2D}" type="pres">
      <dgm:prSet presAssocID="{712785E2-0DA2-2545-A74C-9BB9D9B88B3C}" presName="centerTile" presStyleLbl="fgShp" presStyleIdx="0" presStyleCnt="1" custScaleX="115385" custScaleY="115779">
        <dgm:presLayoutVars>
          <dgm:chMax val="0"/>
          <dgm:chPref val="0"/>
        </dgm:presLayoutVars>
      </dgm:prSet>
      <dgm:spPr/>
    </dgm:pt>
  </dgm:ptLst>
  <dgm:cxnLst>
    <dgm:cxn modelId="{F09B8202-2212-7747-9D35-E1FC362D94D0}" srcId="{01462772-A6D6-7B4D-8EC9-8A37A5AE4D35}" destId="{202C2F04-F770-1D40-A1D8-6C78F292FF21}" srcOrd="2" destOrd="0" parTransId="{BC31E2F1-7BED-7245-AA23-1286F78D079B}" sibTransId="{BD269454-9A27-E447-91DF-DC9C25752311}"/>
    <dgm:cxn modelId="{B73E8612-D06B-B349-94A5-05FB342B42CE}" type="presOf" srcId="{3E1406FB-EC00-8B43-9734-073310BF781A}" destId="{5F6975C0-0FF5-CE48-9F3A-56133750203E}" srcOrd="0" destOrd="0" presId="urn:microsoft.com/office/officeart/2005/8/layout/matrix1"/>
    <dgm:cxn modelId="{10A9B013-E6C9-6D48-8245-8D2A3F4F5882}" srcId="{712785E2-0DA2-2545-A74C-9BB9D9B88B3C}" destId="{01462772-A6D6-7B4D-8EC9-8A37A5AE4D35}" srcOrd="0" destOrd="0" parTransId="{8F02C984-3C25-F246-822B-683EB4D226C7}" sibTransId="{096845A1-E1AC-FF42-AF5E-9FA1840B7C74}"/>
    <dgm:cxn modelId="{4FBF711E-5157-F94B-B4CB-6D7DDAE2EF46}" type="presOf" srcId="{3E1406FB-EC00-8B43-9734-073310BF781A}" destId="{A4AA049D-159C-F04D-A1D2-CC35AE649C88}" srcOrd="1" destOrd="0" presId="urn:microsoft.com/office/officeart/2005/8/layout/matrix1"/>
    <dgm:cxn modelId="{BA23255D-B710-0B4F-8CB8-84BC2D100F8A}" type="presOf" srcId="{75CFBE8D-8FE8-714A-8835-04771BA5073B}" destId="{13224864-1D2A-1F46-921B-7B20D1F611B5}" srcOrd="1" destOrd="0" presId="urn:microsoft.com/office/officeart/2005/8/layout/matrix1"/>
    <dgm:cxn modelId="{487A2364-3C11-E048-842A-0B8AB3978FA4}" type="presOf" srcId="{712785E2-0DA2-2545-A74C-9BB9D9B88B3C}" destId="{44A8B31E-6802-CB4B-8ACB-95CD2213C991}" srcOrd="0" destOrd="0" presId="urn:microsoft.com/office/officeart/2005/8/layout/matrix1"/>
    <dgm:cxn modelId="{8222DC4A-1A54-9E4D-B23E-7B31AF98B0B4}" srcId="{01462772-A6D6-7B4D-8EC9-8A37A5AE4D35}" destId="{FD4F32F5-7E39-2443-9FCC-B9EA41A96328}" srcOrd="3" destOrd="0" parTransId="{0A13EEE0-028C-3C45-A808-C21D697346E4}" sibTransId="{80FA569F-1DCF-5F40-9479-DA714EF0D850}"/>
    <dgm:cxn modelId="{99614472-7839-A349-A35D-5F317BD9CDBF}" type="presOf" srcId="{202C2F04-F770-1D40-A1D8-6C78F292FF21}" destId="{00B0CBB7-36E3-FF4E-B80D-EFC5301AA4D5}" srcOrd="0" destOrd="0" presId="urn:microsoft.com/office/officeart/2005/8/layout/matrix1"/>
    <dgm:cxn modelId="{DED55657-B682-4340-989D-2A649D3FDBEA}" type="presOf" srcId="{75CFBE8D-8FE8-714A-8835-04771BA5073B}" destId="{481CC69E-E6D7-DC46-AAA1-AF716407EC1A}" srcOrd="0" destOrd="0" presId="urn:microsoft.com/office/officeart/2005/8/layout/matrix1"/>
    <dgm:cxn modelId="{977E38A7-5C93-D847-A18B-860B55E9FBB9}" type="presOf" srcId="{FD4F32F5-7E39-2443-9FCC-B9EA41A96328}" destId="{68D0DD98-3F74-3E40-B137-DC96B1E94FDE}" srcOrd="1" destOrd="0" presId="urn:microsoft.com/office/officeart/2005/8/layout/matrix1"/>
    <dgm:cxn modelId="{AE7C23B8-A3E9-F943-AF19-97034C60FB31}" type="presOf" srcId="{FD4F32F5-7E39-2443-9FCC-B9EA41A96328}" destId="{95B0A696-AAAE-344F-BA3D-2009D38DC8B8}" srcOrd="0" destOrd="0" presId="urn:microsoft.com/office/officeart/2005/8/layout/matrix1"/>
    <dgm:cxn modelId="{E4D638D5-57CA-CA4C-8F7A-3F5CDB85370A}" srcId="{01462772-A6D6-7B4D-8EC9-8A37A5AE4D35}" destId="{3E1406FB-EC00-8B43-9734-073310BF781A}" srcOrd="1" destOrd="0" parTransId="{A95607FA-52B6-8648-9304-489BD54B097A}" sibTransId="{5D92401A-6635-CC43-AD02-E4D78DFD25B4}"/>
    <dgm:cxn modelId="{093F2DE3-24AF-7940-9FE2-D84505C1BB73}" type="presOf" srcId="{01462772-A6D6-7B4D-8EC9-8A37A5AE4D35}" destId="{F8F69C18-4578-BD4D-9C5F-84693ED84C2D}" srcOrd="0" destOrd="0" presId="urn:microsoft.com/office/officeart/2005/8/layout/matrix1"/>
    <dgm:cxn modelId="{301E8FF2-1055-2545-8432-B3AB4DCF795A}" srcId="{01462772-A6D6-7B4D-8EC9-8A37A5AE4D35}" destId="{75CFBE8D-8FE8-714A-8835-04771BA5073B}" srcOrd="0" destOrd="0" parTransId="{B954663D-BFEC-FF40-BC4A-82760B03CBDA}" sibTransId="{191D7431-DC6D-3144-9468-74C92AE58F2A}"/>
    <dgm:cxn modelId="{CE6365FE-2274-1E4D-AF9B-CE4EBDF8833E}" type="presOf" srcId="{202C2F04-F770-1D40-A1D8-6C78F292FF21}" destId="{25A0BDE6-F558-3E4A-8F76-CD7E8E74E78F}" srcOrd="1" destOrd="0" presId="urn:microsoft.com/office/officeart/2005/8/layout/matrix1"/>
    <dgm:cxn modelId="{D5CBDADB-8C4E-7A43-9BC1-11D2964ED640}" type="presParOf" srcId="{44A8B31E-6802-CB4B-8ACB-95CD2213C991}" destId="{BF3A5CEF-A1FB-4947-8CE3-F08D4D1B5EF1}" srcOrd="0" destOrd="0" presId="urn:microsoft.com/office/officeart/2005/8/layout/matrix1"/>
    <dgm:cxn modelId="{6F96F392-CF0B-1F42-A85F-4A237D4479A5}" type="presParOf" srcId="{BF3A5CEF-A1FB-4947-8CE3-F08D4D1B5EF1}" destId="{481CC69E-E6D7-DC46-AAA1-AF716407EC1A}" srcOrd="0" destOrd="0" presId="urn:microsoft.com/office/officeart/2005/8/layout/matrix1"/>
    <dgm:cxn modelId="{3BA80E36-45EF-7D48-90BC-E5723CEDB6A3}" type="presParOf" srcId="{BF3A5CEF-A1FB-4947-8CE3-F08D4D1B5EF1}" destId="{13224864-1D2A-1F46-921B-7B20D1F611B5}" srcOrd="1" destOrd="0" presId="urn:microsoft.com/office/officeart/2005/8/layout/matrix1"/>
    <dgm:cxn modelId="{AC1E6E49-20E8-5B4F-ABC8-CBBBF20622D1}" type="presParOf" srcId="{BF3A5CEF-A1FB-4947-8CE3-F08D4D1B5EF1}" destId="{5F6975C0-0FF5-CE48-9F3A-56133750203E}" srcOrd="2" destOrd="0" presId="urn:microsoft.com/office/officeart/2005/8/layout/matrix1"/>
    <dgm:cxn modelId="{95529D9A-E6B4-7746-8C6A-8C71B209F4C2}" type="presParOf" srcId="{BF3A5CEF-A1FB-4947-8CE3-F08D4D1B5EF1}" destId="{A4AA049D-159C-F04D-A1D2-CC35AE649C88}" srcOrd="3" destOrd="0" presId="urn:microsoft.com/office/officeart/2005/8/layout/matrix1"/>
    <dgm:cxn modelId="{60380AD8-A13A-384E-AD2B-301D26DC11B3}" type="presParOf" srcId="{BF3A5CEF-A1FB-4947-8CE3-F08D4D1B5EF1}" destId="{00B0CBB7-36E3-FF4E-B80D-EFC5301AA4D5}" srcOrd="4" destOrd="0" presId="urn:microsoft.com/office/officeart/2005/8/layout/matrix1"/>
    <dgm:cxn modelId="{0C722FD1-8883-C344-B652-44320D1514FD}" type="presParOf" srcId="{BF3A5CEF-A1FB-4947-8CE3-F08D4D1B5EF1}" destId="{25A0BDE6-F558-3E4A-8F76-CD7E8E74E78F}" srcOrd="5" destOrd="0" presId="urn:microsoft.com/office/officeart/2005/8/layout/matrix1"/>
    <dgm:cxn modelId="{1FB6E657-0D5F-9548-A590-7B4183FF340E}" type="presParOf" srcId="{BF3A5CEF-A1FB-4947-8CE3-F08D4D1B5EF1}" destId="{95B0A696-AAAE-344F-BA3D-2009D38DC8B8}" srcOrd="6" destOrd="0" presId="urn:microsoft.com/office/officeart/2005/8/layout/matrix1"/>
    <dgm:cxn modelId="{0BE505DD-91DE-8C47-BB0B-E48E7075C4B7}" type="presParOf" srcId="{BF3A5CEF-A1FB-4947-8CE3-F08D4D1B5EF1}" destId="{68D0DD98-3F74-3E40-B137-DC96B1E94FDE}" srcOrd="7" destOrd="0" presId="urn:microsoft.com/office/officeart/2005/8/layout/matrix1"/>
    <dgm:cxn modelId="{50C0EB4E-7AFC-1F42-BE0E-4EE399CF9DB7}" type="presParOf" srcId="{44A8B31E-6802-CB4B-8ACB-95CD2213C991}" destId="{F8F69C18-4578-BD4D-9C5F-84693ED84C2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CC69E-E6D7-DC46-AAA1-AF716407EC1A}">
      <dsp:nvSpPr>
        <dsp:cNvPr id="0" name=""/>
        <dsp:cNvSpPr/>
      </dsp:nvSpPr>
      <dsp:spPr>
        <a:xfrm rot="16200000">
          <a:off x="602791" y="-602791"/>
          <a:ext cx="962175" cy="2167758"/>
        </a:xfrm>
        <a:prstGeom prst="round1Rect">
          <a:avLst/>
        </a:prstGeom>
        <a:solidFill>
          <a:schemeClr val="accent6">
            <a:lumMod val="20000"/>
            <a:lumOff val="80000"/>
            <a:alpha val="50000"/>
          </a:schemeClr>
        </a:solidFill>
        <a:ln>
          <a:solidFill>
            <a:schemeClr val="accent6"/>
          </a:solidFill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rPr>
            <a:t>Authorization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5400000">
        <a:off x="0" y="0"/>
        <a:ext cx="2167758" cy="721631"/>
      </dsp:txXfrm>
    </dsp:sp>
    <dsp:sp modelId="{5F6975C0-0FF5-CE48-9F3A-56133750203E}">
      <dsp:nvSpPr>
        <dsp:cNvPr id="0" name=""/>
        <dsp:cNvSpPr/>
      </dsp:nvSpPr>
      <dsp:spPr>
        <a:xfrm>
          <a:off x="2167758" y="0"/>
          <a:ext cx="2167758" cy="962175"/>
        </a:xfrm>
        <a:prstGeom prst="round1Rect">
          <a:avLst/>
        </a:prstGeom>
        <a:solidFill>
          <a:schemeClr val="accent6">
            <a:lumMod val="20000"/>
            <a:lumOff val="80000"/>
            <a:alpha val="50000"/>
          </a:schemeClr>
        </a:solidFill>
        <a:ln>
          <a:solidFill>
            <a:schemeClr val="accent6"/>
          </a:solidFill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rPr>
            <a:t>Recommendations</a:t>
          </a:r>
          <a:endParaRPr lang="en-US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67758" y="0"/>
        <a:ext cx="2167758" cy="721631"/>
      </dsp:txXfrm>
    </dsp:sp>
    <dsp:sp modelId="{00B0CBB7-36E3-FF4E-B80D-EFC5301AA4D5}">
      <dsp:nvSpPr>
        <dsp:cNvPr id="0" name=""/>
        <dsp:cNvSpPr/>
      </dsp:nvSpPr>
      <dsp:spPr>
        <a:xfrm rot="10800000">
          <a:off x="0" y="962175"/>
          <a:ext cx="2167758" cy="962175"/>
        </a:xfrm>
        <a:prstGeom prst="round1Rect">
          <a:avLst/>
        </a:prstGeom>
        <a:solidFill>
          <a:schemeClr val="accent6">
            <a:lumMod val="20000"/>
            <a:lumOff val="80000"/>
            <a:alpha val="50000"/>
          </a:schemeClr>
        </a:solidFill>
        <a:ln>
          <a:solidFill>
            <a:schemeClr val="accent6"/>
          </a:solidFill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rPr>
            <a:t>Shopping carts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n-lt"/>
          </a:endParaRPr>
        </a:p>
      </dsp:txBody>
      <dsp:txXfrm rot="10800000">
        <a:off x="0" y="1202718"/>
        <a:ext cx="2167758" cy="721631"/>
      </dsp:txXfrm>
    </dsp:sp>
    <dsp:sp modelId="{95B0A696-AAAE-344F-BA3D-2009D38DC8B8}">
      <dsp:nvSpPr>
        <dsp:cNvPr id="0" name=""/>
        <dsp:cNvSpPr/>
      </dsp:nvSpPr>
      <dsp:spPr>
        <a:xfrm rot="5400000">
          <a:off x="2770550" y="359383"/>
          <a:ext cx="962175" cy="2167758"/>
        </a:xfrm>
        <a:prstGeom prst="round1Rect">
          <a:avLst/>
        </a:prstGeom>
        <a:solidFill>
          <a:schemeClr val="accent6">
            <a:lumMod val="20000"/>
            <a:lumOff val="80000"/>
            <a:alpha val="50000"/>
          </a:schemeClr>
        </a:solidFill>
        <a:ln>
          <a:solidFill>
            <a:schemeClr val="accent6"/>
          </a:solidFill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IN" sz="17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rPr>
            <a:t>User session state (Web, Email)</a:t>
          </a:r>
          <a:endParaRPr lang="en-US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-5400000">
        <a:off x="2167759" y="1202718"/>
        <a:ext cx="2167758" cy="721631"/>
      </dsp:txXfrm>
    </dsp:sp>
    <dsp:sp modelId="{F8F69C18-4578-BD4D-9C5F-84693ED84C2D}">
      <dsp:nvSpPr>
        <dsp:cNvPr id="0" name=""/>
        <dsp:cNvSpPr/>
      </dsp:nvSpPr>
      <dsp:spPr>
        <a:xfrm>
          <a:off x="1417378" y="683675"/>
          <a:ext cx="1500760" cy="556998"/>
        </a:xfrm>
        <a:prstGeom prst="roundRect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Use of Cookies</a:t>
          </a:r>
        </a:p>
      </dsp:txBody>
      <dsp:txXfrm>
        <a:off x="1444568" y="710865"/>
        <a:ext cx="1446380" cy="502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390E7-7720-6346-B70B-19F583BE4EB9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C442F-C52E-1F42-A6BA-4466C281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8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6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7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7.jpeg"/><Relationship Id="rId5" Type="http://schemas.openxmlformats.org/officeDocument/2006/relationships/image" Target="../media/image3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3.jpe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jpeg"/><Relationship Id="rId1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7.png"/><Relationship Id="rId7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51730" y="244174"/>
            <a:ext cx="3395148" cy="1442867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959767" y="3827036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370FB6-7031-0A4B-838F-03DBE8CD8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3130" y="2329344"/>
            <a:ext cx="2199311" cy="21993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946227-18C8-F84C-AE02-FA328FFAD9D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70E076-9CDA-F11A-050B-71BF6E4B612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983130" y="2329344"/>
            <a:ext cx="2199311" cy="21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5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6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46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94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76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72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88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55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18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94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8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Maulik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E28E9-05C7-BA4A-A6B9-63B6ED98C6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9971896" y="711201"/>
            <a:ext cx="2088924" cy="887749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8D31E1-44EA-57F8-3809-9C68FBC125D3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330633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5F40B-A87E-26C1-9A57-C85970C727F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83130" y="2079962"/>
            <a:ext cx="2199311" cy="21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13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6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524B-3775-8E40-83BE-42D237CCC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AE7A3-9159-0C4C-9D60-90C19B280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DC548-CD30-6D4B-B09B-48C5FDD3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84CCD-0C21-864C-9026-5993C0EB128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0D054-4F39-4A45-A001-51EB6C63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BCF83-C468-B444-B66A-90B5162E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365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8" name="Hexagon 37"/>
          <p:cNvSpPr/>
          <p:nvPr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1EDFD-D879-9301-2CD6-8D4417A063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C4A32A-20EC-A446-575E-9997D380688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D1E75772-EA89-4B01-396C-998E217A2B1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E1357B68-C602-9A5D-D324-03129075BBE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84463-B26B-278F-DDBD-95F487D180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02880-DD4D-5AE5-253F-701377551C5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29B4C-D24B-2E29-5880-F9AD450E79D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0A092A-7A47-BAA3-00A9-DA38F7409E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7499CB5-48EC-5798-2436-99FE52A29B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1C4E31-2A34-AED5-581F-6124934A9F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26BFA3-2CB8-B236-CA9F-39343C7C9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14" name="Picture 13" descr="User icon Royalty Free Vector Image - VectorStock">
            <a:extLst>
              <a:ext uri="{FF2B5EF4-FFF2-40B4-BE49-F238E27FC236}">
                <a16:creationId xmlns:a16="http://schemas.microsoft.com/office/drawing/2014/main" id="{20E57B25-9533-DEF7-658D-34D00E263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15F99E02-2FA5-1F89-2ECC-BFA46B6ECF6A}"/>
              </a:ext>
            </a:extLst>
          </p:cNvPr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1A576D-587C-A112-DFC2-7C0059FE14FA}"/>
              </a:ext>
            </a:extLst>
          </p:cNvPr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80D8C1-B6E5-3045-049C-25F0C8CE86D6}"/>
              </a:ext>
            </a:extLst>
          </p:cNvPr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6E6CC3-8535-D10E-3489-3B708EB9C498}"/>
              </a:ext>
            </a:extLst>
          </p:cNvPr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778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Course Details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99200" y="6513612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821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800" y="215182"/>
            <a:ext cx="11678400" cy="806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800" y="1143000"/>
            <a:ext cx="57376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7376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800"/>
            </a:lvl1pPr>
            <a:lvl2pPr marL="742950" indent="-285750">
              <a:buFont typeface="ZapfDingbatsITC" charset="0"/>
              <a:buChar char="✔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Rektangel 11"/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0" y="6477000"/>
          <a:ext cx="12192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1 - Introduction to Computer Networks and Internet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9513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666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Computer Application,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51730" y="244174"/>
            <a:ext cx="3395148" cy="1442867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370FB6-7031-0A4B-838F-03DBE8CD8D6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83130" y="2329344"/>
            <a:ext cx="2199311" cy="21993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946227-18C8-F84C-AE02-FA328FFAD9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239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666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Computer Application,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832523" y="186561"/>
            <a:ext cx="3064414" cy="130231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9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3C8C9CD-3693-C144-BADE-D675A40494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9982200" y="5715125"/>
            <a:ext cx="2088924" cy="8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5FC6D43-BEAC-0E4A-874E-F9975D500D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131178" y="5715125"/>
            <a:ext cx="2088924" cy="887749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C5B474E-21B5-7771-2075-A337C9D1CA11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5257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8FBD38E1-BE11-47B4-B228-284D3C69F57F}"/>
              </a:ext>
            </a:extLst>
          </p:cNvPr>
          <p:cNvSpPr txBox="1">
            <a:spLocks/>
          </p:cNvSpPr>
          <p:nvPr userDrawn="1"/>
        </p:nvSpPr>
        <p:spPr>
          <a:xfrm>
            <a:off x="990600" y="6608503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45265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654904-961B-A345-A19E-7B2A7EBCBC4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rcRect/>
          <a:stretch/>
        </p:blipFill>
        <p:spPr>
          <a:xfrm>
            <a:off x="9982200" y="5715125"/>
            <a:ext cx="2088924" cy="887749"/>
          </a:xfrm>
          <a:prstGeom prst="rect">
            <a:avLst/>
          </a:prstGeom>
        </p:spPr>
      </p:pic>
      <p:sp>
        <p:nvSpPr>
          <p:cNvPr id="4" name="Freeform 17">
            <a:extLst>
              <a:ext uri="{FF2B5EF4-FFF2-40B4-BE49-F238E27FC236}">
                <a16:creationId xmlns:a16="http://schemas.microsoft.com/office/drawing/2014/main" id="{1E69838E-7B90-433A-1AB9-72115E290C3D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66575C76-7F7A-4470-83A0-D8A3A549F601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132178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2305CS332 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Application Layer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2A403C4-E5D8-5803-9BBA-B869D2894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>
            <a:off x="9982200" y="5715125"/>
            <a:ext cx="2088924" cy="887749"/>
          </a:xfrm>
          <a:prstGeom prst="rect">
            <a:avLst/>
          </a:prstGeom>
        </p:spPr>
      </p:pic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76368811-2036-43A2-842E-0A1FC1322485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74020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9A5391ED-3E5D-4E2F-AC82-7839F3339F8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32159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4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84CCD-0C21-864C-9026-5993C0EB128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A3A2B-9384-7841-8AB4-BFE375740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1" r:id="rId26"/>
    <p:sldLayoutId id="2147483712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6.tiff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7" Type="http://schemas.openxmlformats.org/officeDocument/2006/relationships/image" Target="../media/image72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36.tiff"/><Relationship Id="rId4" Type="http://schemas.openxmlformats.org/officeDocument/2006/relationships/image" Target="../media/image30.tiff"/><Relationship Id="rId9" Type="http://schemas.openxmlformats.org/officeDocument/2006/relationships/image" Target="../media/image3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47E4E-823D-614A-B4B7-AC128FF38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242" y="1103123"/>
            <a:ext cx="8297907" cy="2578780"/>
          </a:xfrm>
        </p:spPr>
        <p:txBody>
          <a:bodyPr/>
          <a:lstStyle/>
          <a:p>
            <a:r>
              <a:rPr lang="en-US" sz="4400" b="0" dirty="0"/>
              <a:t>Unit-2</a:t>
            </a:r>
            <a:br>
              <a:rPr lang="en-US" dirty="0"/>
            </a:br>
            <a:r>
              <a:rPr lang="en-US" sz="6000" dirty="0"/>
              <a:t>Application Layer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D4442-5C83-5F4A-8AEA-1614164C87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4F568A-30BE-2049-9622-DC2108A446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Computer Application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1A5B73-F4FC-AC48-953E-993670B73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/>
              <a:t> L. Kotak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3BE456-33E7-B748-B5B3-F501CA80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/>
              <a:t>Computer Networks </a:t>
            </a:r>
            <a:r>
              <a:rPr lang="en-US" dirty="0"/>
              <a:t>(CN)</a:t>
            </a:r>
          </a:p>
          <a:p>
            <a:pPr>
              <a:spcAft>
                <a:spcPts val="600"/>
              </a:spcAft>
            </a:pPr>
            <a:r>
              <a:rPr lang="en-US" dirty="0"/>
              <a:t>DU #2305CS332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90813FE-E67E-4024-95C5-6A5CFC1D5F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251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920287" y="3906026"/>
            <a:ext cx="2606675" cy="2353563"/>
            <a:chOff x="5396286" y="3906025"/>
            <a:chExt cx="2606675" cy="2353563"/>
          </a:xfrm>
        </p:grpSpPr>
        <p:sp>
          <p:nvSpPr>
            <p:cNvPr id="220" name="Freeform 66"/>
            <p:cNvSpPr>
              <a:spLocks/>
            </p:cNvSpPr>
            <p:nvPr/>
          </p:nvSpPr>
          <p:spPr bwMode="auto">
            <a:xfrm>
              <a:off x="6752011" y="3915550"/>
              <a:ext cx="736600" cy="1998662"/>
            </a:xfrm>
            <a:custGeom>
              <a:avLst/>
              <a:gdLst>
                <a:gd name="T0" fmla="*/ 2147483647 w 464"/>
                <a:gd name="T1" fmla="*/ 2147483647 h 1259"/>
                <a:gd name="T2" fmla="*/ 0 w 464"/>
                <a:gd name="T3" fmla="*/ 0 h 1259"/>
                <a:gd name="T4" fmla="*/ 2147483647 w 464"/>
                <a:gd name="T5" fmla="*/ 2147483647 h 1259"/>
                <a:gd name="T6" fmla="*/ 2147483647 w 464"/>
                <a:gd name="T7" fmla="*/ 2147483647 h 1259"/>
                <a:gd name="T8" fmla="*/ 2147483647 w 464"/>
                <a:gd name="T9" fmla="*/ 2147483647 h 1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4"/>
                <a:gd name="T16" fmla="*/ 0 h 1259"/>
                <a:gd name="T17" fmla="*/ 464 w 464"/>
                <a:gd name="T18" fmla="*/ 1259 h 1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4" h="1259">
                  <a:moveTo>
                    <a:pt x="464" y="1060"/>
                  </a:moveTo>
                  <a:lnTo>
                    <a:pt x="0" y="0"/>
                  </a:lnTo>
                  <a:lnTo>
                    <a:pt x="6" y="1258"/>
                  </a:lnTo>
                  <a:lnTo>
                    <a:pt x="382" y="1259"/>
                  </a:lnTo>
                  <a:lnTo>
                    <a:pt x="464" y="106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4" name="Rectangle 23"/>
            <p:cNvSpPr>
              <a:spLocks noChangeArrowheads="1"/>
            </p:cNvSpPr>
            <p:nvPr/>
          </p:nvSpPr>
          <p:spPr bwMode="auto">
            <a:xfrm>
              <a:off x="5477248" y="3906025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45" name="Rectangle 24"/>
            <p:cNvSpPr>
              <a:spLocks noChangeArrowheads="1"/>
            </p:cNvSpPr>
            <p:nvPr/>
          </p:nvSpPr>
          <p:spPr bwMode="auto">
            <a:xfrm>
              <a:off x="5439148" y="3960000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46" name="Line 25"/>
            <p:cNvSpPr>
              <a:spLocks noChangeShapeType="1"/>
            </p:cNvSpPr>
            <p:nvPr/>
          </p:nvSpPr>
          <p:spPr bwMode="auto">
            <a:xfrm>
              <a:off x="5448673" y="472041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7" name="Text Box 26"/>
            <p:cNvSpPr txBox="1">
              <a:spLocks noChangeArrowheads="1"/>
            </p:cNvSpPr>
            <p:nvPr/>
          </p:nvSpPr>
          <p:spPr bwMode="auto">
            <a:xfrm>
              <a:off x="5405811" y="4702950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248" name="Line 27"/>
            <p:cNvSpPr>
              <a:spLocks noChangeShapeType="1"/>
            </p:cNvSpPr>
            <p:nvPr/>
          </p:nvSpPr>
          <p:spPr bwMode="auto">
            <a:xfrm>
              <a:off x="5456611" y="504108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49" name="Line 28"/>
            <p:cNvSpPr>
              <a:spLocks noChangeShapeType="1"/>
            </p:cNvSpPr>
            <p:nvPr/>
          </p:nvSpPr>
          <p:spPr bwMode="auto">
            <a:xfrm>
              <a:off x="5442323" y="535065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0" name="Line 29"/>
            <p:cNvSpPr>
              <a:spLocks noChangeShapeType="1"/>
            </p:cNvSpPr>
            <p:nvPr/>
          </p:nvSpPr>
          <p:spPr bwMode="auto">
            <a:xfrm>
              <a:off x="5442323" y="5636400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51" name="Text Box 26"/>
            <p:cNvSpPr txBox="1">
              <a:spLocks noChangeArrowheads="1"/>
            </p:cNvSpPr>
            <p:nvPr/>
          </p:nvSpPr>
          <p:spPr bwMode="auto">
            <a:xfrm>
              <a:off x="5440736" y="3950475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252" name="Text Box 26"/>
            <p:cNvSpPr txBox="1">
              <a:spLocks noChangeArrowheads="1"/>
            </p:cNvSpPr>
            <p:nvPr/>
          </p:nvSpPr>
          <p:spPr bwMode="auto">
            <a:xfrm>
              <a:off x="5396286" y="5607825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253" name="Text Box 26"/>
            <p:cNvSpPr txBox="1">
              <a:spLocks noChangeArrowheads="1"/>
            </p:cNvSpPr>
            <p:nvPr/>
          </p:nvSpPr>
          <p:spPr bwMode="auto">
            <a:xfrm>
              <a:off x="5415336" y="5322075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254" name="Text Box 26"/>
            <p:cNvSpPr txBox="1">
              <a:spLocks noChangeArrowheads="1"/>
            </p:cNvSpPr>
            <p:nvPr/>
          </p:nvSpPr>
          <p:spPr bwMode="auto">
            <a:xfrm>
              <a:off x="5405811" y="5026800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grpSp>
          <p:nvGrpSpPr>
            <p:cNvPr id="270" name="Group 99"/>
            <p:cNvGrpSpPr>
              <a:grpSpLocks/>
            </p:cNvGrpSpPr>
            <p:nvPr/>
          </p:nvGrpSpPr>
          <p:grpSpPr bwMode="auto">
            <a:xfrm flipH="1">
              <a:off x="7283823" y="5486476"/>
              <a:ext cx="719138" cy="773112"/>
              <a:chOff x="-44" y="1472"/>
              <a:chExt cx="981" cy="1105"/>
            </a:xfrm>
          </p:grpSpPr>
          <p:pic>
            <p:nvPicPr>
              <p:cNvPr id="271" name="Picture 1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2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2" name="Freeform 101"/>
              <p:cNvSpPr>
                <a:spLocks/>
              </p:cNvSpPr>
              <p:nvPr/>
            </p:nvSpPr>
            <p:spPr bwMode="auto">
              <a:xfrm flipH="1">
                <a:off x="374" y="1581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111749" y="3934601"/>
            <a:ext cx="2524125" cy="2130425"/>
            <a:chOff x="587748" y="3934600"/>
            <a:chExt cx="2524125" cy="2130425"/>
          </a:xfrm>
        </p:grpSpPr>
        <p:sp>
          <p:nvSpPr>
            <p:cNvPr id="226" name="Freeform 45"/>
            <p:cNvSpPr>
              <a:spLocks/>
            </p:cNvSpPr>
            <p:nvPr/>
          </p:nvSpPr>
          <p:spPr bwMode="auto">
            <a:xfrm>
              <a:off x="1011611" y="3979050"/>
              <a:ext cx="758825" cy="1997075"/>
            </a:xfrm>
            <a:custGeom>
              <a:avLst/>
              <a:gdLst>
                <a:gd name="T0" fmla="*/ 0 w 478"/>
                <a:gd name="T1" fmla="*/ 2147483647 h 1258"/>
                <a:gd name="T2" fmla="*/ 2147483647 w 478"/>
                <a:gd name="T3" fmla="*/ 0 h 1258"/>
                <a:gd name="T4" fmla="*/ 2147483647 w 478"/>
                <a:gd name="T5" fmla="*/ 2147483647 h 1258"/>
                <a:gd name="T6" fmla="*/ 2147483647 w 478"/>
                <a:gd name="T7" fmla="*/ 2147483647 h 1258"/>
                <a:gd name="T8" fmla="*/ 0 w 478"/>
                <a:gd name="T9" fmla="*/ 2147483647 h 1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8"/>
                <a:gd name="T16" fmla="*/ 0 h 1258"/>
                <a:gd name="T17" fmla="*/ 478 w 478"/>
                <a:gd name="T18" fmla="*/ 1258 h 1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8" h="1258">
                  <a:moveTo>
                    <a:pt x="0" y="1040"/>
                  </a:moveTo>
                  <a:lnTo>
                    <a:pt x="478" y="0"/>
                  </a:lnTo>
                  <a:lnTo>
                    <a:pt x="472" y="1258"/>
                  </a:lnTo>
                  <a:lnTo>
                    <a:pt x="41" y="1246"/>
                  </a:lnTo>
                  <a:lnTo>
                    <a:pt x="0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27" name="Rectangle 23"/>
            <p:cNvSpPr>
              <a:spLocks noChangeArrowheads="1"/>
            </p:cNvSpPr>
            <p:nvPr/>
          </p:nvSpPr>
          <p:spPr bwMode="auto">
            <a:xfrm>
              <a:off x="1814886" y="3934600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28" name="Rectangle 24"/>
            <p:cNvSpPr>
              <a:spLocks noChangeArrowheads="1"/>
            </p:cNvSpPr>
            <p:nvPr/>
          </p:nvSpPr>
          <p:spPr bwMode="auto">
            <a:xfrm>
              <a:off x="1776786" y="3988575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kern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29" name="Line 25"/>
            <p:cNvSpPr>
              <a:spLocks noChangeShapeType="1"/>
            </p:cNvSpPr>
            <p:nvPr/>
          </p:nvSpPr>
          <p:spPr bwMode="auto">
            <a:xfrm>
              <a:off x="1786311" y="474898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0" name="Text Box 26"/>
            <p:cNvSpPr txBox="1">
              <a:spLocks noChangeArrowheads="1"/>
            </p:cNvSpPr>
            <p:nvPr/>
          </p:nvSpPr>
          <p:spPr bwMode="auto">
            <a:xfrm>
              <a:off x="1743448" y="4731525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transport</a:t>
              </a:r>
            </a:p>
          </p:txBody>
        </p:sp>
        <p:sp>
          <p:nvSpPr>
            <p:cNvPr id="231" name="Line 27"/>
            <p:cNvSpPr>
              <a:spLocks noChangeShapeType="1"/>
            </p:cNvSpPr>
            <p:nvPr/>
          </p:nvSpPr>
          <p:spPr bwMode="auto">
            <a:xfrm>
              <a:off x="1794248" y="506966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2" name="Line 28"/>
            <p:cNvSpPr>
              <a:spLocks noChangeShapeType="1"/>
            </p:cNvSpPr>
            <p:nvPr/>
          </p:nvSpPr>
          <p:spPr bwMode="auto">
            <a:xfrm>
              <a:off x="1779961" y="537922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3" name="Line 29"/>
            <p:cNvSpPr>
              <a:spLocks noChangeShapeType="1"/>
            </p:cNvSpPr>
            <p:nvPr/>
          </p:nvSpPr>
          <p:spPr bwMode="auto">
            <a:xfrm>
              <a:off x="1779961" y="5664975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34" name="Text Box 26"/>
            <p:cNvSpPr txBox="1">
              <a:spLocks noChangeArrowheads="1"/>
            </p:cNvSpPr>
            <p:nvPr/>
          </p:nvSpPr>
          <p:spPr bwMode="auto">
            <a:xfrm>
              <a:off x="1778373" y="3979050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000000"/>
                  </a:solidFill>
                  <a:latin typeface="Tahoma" charset="0"/>
                </a:rPr>
                <a:t>application</a:t>
              </a:r>
            </a:p>
          </p:txBody>
        </p:sp>
        <p:sp>
          <p:nvSpPr>
            <p:cNvPr id="235" name="Text Box 26"/>
            <p:cNvSpPr txBox="1">
              <a:spLocks noChangeArrowheads="1"/>
            </p:cNvSpPr>
            <p:nvPr/>
          </p:nvSpPr>
          <p:spPr bwMode="auto">
            <a:xfrm>
              <a:off x="1733923" y="5636400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physical</a:t>
              </a:r>
            </a:p>
          </p:txBody>
        </p:sp>
        <p:sp>
          <p:nvSpPr>
            <p:cNvPr id="236" name="Text Box 26"/>
            <p:cNvSpPr txBox="1">
              <a:spLocks noChangeArrowheads="1"/>
            </p:cNvSpPr>
            <p:nvPr/>
          </p:nvSpPr>
          <p:spPr bwMode="auto">
            <a:xfrm>
              <a:off x="1752973" y="5350650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>
                  <a:solidFill>
                    <a:srgbClr val="969696"/>
                  </a:solidFill>
                  <a:latin typeface="Tahoma" charset="0"/>
                </a:rPr>
                <a:t>link</a:t>
              </a:r>
            </a:p>
          </p:txBody>
        </p:sp>
        <p:sp>
          <p:nvSpPr>
            <p:cNvPr id="237" name="Text Box 26"/>
            <p:cNvSpPr txBox="1">
              <a:spLocks noChangeArrowheads="1"/>
            </p:cNvSpPr>
            <p:nvPr/>
          </p:nvSpPr>
          <p:spPr bwMode="auto">
            <a:xfrm>
              <a:off x="1743448" y="5055375"/>
              <a:ext cx="1317625" cy="30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srgbClr val="969696"/>
                  </a:solidFill>
                  <a:latin typeface="Tahoma" charset="0"/>
                </a:rPr>
                <a:t>network</a:t>
              </a:r>
            </a:p>
          </p:txBody>
        </p:sp>
        <p:grpSp>
          <p:nvGrpSpPr>
            <p:cNvPr id="267" name="Group 96"/>
            <p:cNvGrpSpPr>
              <a:grpSpLocks/>
            </p:cNvGrpSpPr>
            <p:nvPr/>
          </p:nvGrpSpPr>
          <p:grpSpPr bwMode="auto">
            <a:xfrm>
              <a:off x="587748" y="5291912"/>
              <a:ext cx="719138" cy="773113"/>
              <a:chOff x="-44" y="1473"/>
              <a:chExt cx="981" cy="1105"/>
            </a:xfrm>
          </p:grpSpPr>
          <p:pic>
            <p:nvPicPr>
              <p:cNvPr id="268" name="Picture 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9" name="Freeform 9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process sends messages into and receives messages from; the network through a software interface called a </a:t>
            </a:r>
            <a:r>
              <a:rPr lang="en-IN" dirty="0">
                <a:solidFill>
                  <a:schemeClr val="accent6"/>
                </a:solidFill>
              </a:rPr>
              <a:t>socket</a:t>
            </a:r>
            <a:r>
              <a:rPr lang="en-IN" dirty="0"/>
              <a:t>.</a:t>
            </a:r>
            <a:endParaRPr lang="en-US" altLang="en-US" dirty="0">
              <a:latin typeface="Gill Sans MT" charset="0"/>
              <a:ea typeface="ＭＳ Ｐゴシック" charset="-128"/>
            </a:endParaRPr>
          </a:p>
          <a:p>
            <a:r>
              <a:rPr lang="en-IN" dirty="0"/>
              <a:t>A process is like a </a:t>
            </a:r>
            <a:r>
              <a:rPr lang="en-IN" dirty="0">
                <a:solidFill>
                  <a:schemeClr val="accent6"/>
                </a:solidFill>
              </a:rPr>
              <a:t>house</a:t>
            </a:r>
            <a:r>
              <a:rPr lang="en-IN" dirty="0"/>
              <a:t> and its socket is like its </a:t>
            </a:r>
            <a:r>
              <a:rPr lang="en-IN" dirty="0">
                <a:solidFill>
                  <a:schemeClr val="accent6"/>
                </a:solidFill>
              </a:rPr>
              <a:t>door</a:t>
            </a:r>
            <a:r>
              <a:rPr lang="en-IN" dirty="0"/>
              <a:t>. 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Sending process passes message outdoor.</a:t>
            </a:r>
          </a:p>
          <a:p>
            <a:pPr lvl="1"/>
            <a:r>
              <a:rPr lang="en-US" altLang="en-US" dirty="0">
                <a:latin typeface="+mn-lt"/>
                <a:ea typeface="ＭＳ Ｐゴシック" charset="-128"/>
              </a:rPr>
              <a:t>Sending process relies on transport infrastructure on other side of door to deliver message to socket at receiving process.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56599" y="3999687"/>
            <a:ext cx="917575" cy="406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7"/>
          <p:cNvSpPr>
            <a:spLocks/>
          </p:cNvSpPr>
          <p:nvPr/>
        </p:nvSpPr>
        <p:spPr bwMode="auto">
          <a:xfrm>
            <a:off x="4961311" y="5212538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2" name="Text Box 51"/>
          <p:cNvSpPr txBox="1">
            <a:spLocks noChangeArrowheads="1"/>
          </p:cNvSpPr>
          <p:nvPr/>
        </p:nvSpPr>
        <p:spPr bwMode="auto">
          <a:xfrm>
            <a:off x="5399461" y="5344300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Internet</a:t>
            </a:r>
          </a:p>
        </p:txBody>
      </p:sp>
      <p:sp>
        <p:nvSpPr>
          <p:cNvPr id="223" name="Line 52"/>
          <p:cNvSpPr>
            <a:spLocks noChangeShapeType="1"/>
          </p:cNvSpPr>
          <p:nvPr/>
        </p:nvSpPr>
        <p:spPr bwMode="auto">
          <a:xfrm>
            <a:off x="4720012" y="5755462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5" name="Text Box 56"/>
          <p:cNvSpPr txBox="1">
            <a:spLocks noChangeArrowheads="1"/>
          </p:cNvSpPr>
          <p:nvPr/>
        </p:nvSpPr>
        <p:spPr bwMode="auto">
          <a:xfrm>
            <a:off x="8718924" y="4080650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CC0000"/>
                </a:solidFill>
              </a:rPr>
              <a:t>controlled by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CC0000"/>
                </a:solidFill>
              </a:rPr>
              <a:t>app developer</a:t>
            </a:r>
          </a:p>
        </p:txBody>
      </p:sp>
      <p:sp>
        <p:nvSpPr>
          <p:cNvPr id="238" name="Oval 57"/>
          <p:cNvSpPr>
            <a:spLocks noChangeArrowheads="1"/>
          </p:cNvSpPr>
          <p:nvPr/>
        </p:nvSpPr>
        <p:spPr bwMode="auto">
          <a:xfrm>
            <a:off x="3435723" y="4253687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process</a:t>
            </a:r>
          </a:p>
        </p:txBody>
      </p:sp>
      <p:grpSp>
        <p:nvGrpSpPr>
          <p:cNvPr id="239" name="Group 58"/>
          <p:cNvGrpSpPr>
            <a:grpSpLocks/>
          </p:cNvGrpSpPr>
          <p:nvPr/>
        </p:nvGrpSpPr>
        <p:grpSpPr bwMode="auto">
          <a:xfrm>
            <a:off x="3683373" y="4614051"/>
            <a:ext cx="546100" cy="225425"/>
            <a:chOff x="1287" y="2524"/>
            <a:chExt cx="260" cy="100"/>
          </a:xfrm>
        </p:grpSpPr>
        <p:sp>
          <p:nvSpPr>
            <p:cNvPr id="240" name="Rectangle 59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41" name="Rectangle 60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42" name="Rectangle 61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43" name="Rectangle 62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</p:grpSp>
      <p:sp>
        <p:nvSpPr>
          <p:cNvPr id="255" name="Oval 78"/>
          <p:cNvSpPr>
            <a:spLocks noChangeArrowheads="1"/>
          </p:cNvSpPr>
          <p:nvPr/>
        </p:nvSpPr>
        <p:spPr bwMode="auto">
          <a:xfrm>
            <a:off x="7098086" y="4225112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000000"/>
                </a:solidFill>
              </a:rPr>
              <a:t>process</a:t>
            </a:r>
          </a:p>
        </p:txBody>
      </p:sp>
      <p:grpSp>
        <p:nvGrpSpPr>
          <p:cNvPr id="256" name="Group 79"/>
          <p:cNvGrpSpPr>
            <a:grpSpLocks/>
          </p:cNvGrpSpPr>
          <p:nvPr/>
        </p:nvGrpSpPr>
        <p:grpSpPr bwMode="auto">
          <a:xfrm>
            <a:off x="7345736" y="4585476"/>
            <a:ext cx="546100" cy="225425"/>
            <a:chOff x="1287" y="2524"/>
            <a:chExt cx="260" cy="100"/>
          </a:xfrm>
        </p:grpSpPr>
        <p:sp>
          <p:nvSpPr>
            <p:cNvPr id="257" name="Rectangle 80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58" name="Rectangle 81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59" name="Rectangle 82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60" name="Rectangle 83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</p:grpSp>
      <p:sp>
        <p:nvSpPr>
          <p:cNvPr id="261" name="Line 88"/>
          <p:cNvSpPr>
            <a:spLocks noChangeShapeType="1"/>
          </p:cNvSpPr>
          <p:nvPr/>
        </p:nvSpPr>
        <p:spPr bwMode="auto">
          <a:xfrm flipH="1">
            <a:off x="8155361" y="4356875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380787" y="4782326"/>
            <a:ext cx="1423987" cy="1023937"/>
            <a:chOff x="6856786" y="4782325"/>
            <a:chExt cx="1423987" cy="1023937"/>
          </a:xfrm>
        </p:grpSpPr>
        <p:sp>
          <p:nvSpPr>
            <p:cNvPr id="262" name="Line 89"/>
            <p:cNvSpPr>
              <a:spLocks noChangeShapeType="1"/>
            </p:cNvSpPr>
            <p:nvPr/>
          </p:nvSpPr>
          <p:spPr bwMode="auto">
            <a:xfrm>
              <a:off x="6856786" y="4782325"/>
              <a:ext cx="0" cy="102235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</a:pPr>
              <a:endParaRPr lang="en-US" sz="200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24" name="Text Box 53"/>
            <p:cNvSpPr txBox="1">
              <a:spLocks noChangeArrowheads="1"/>
            </p:cNvSpPr>
            <p:nvPr/>
          </p:nvSpPr>
          <p:spPr bwMode="auto">
            <a:xfrm>
              <a:off x="7217148" y="4980762"/>
              <a:ext cx="1063625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controlled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by OS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600" kern="0" dirty="0">
                <a:solidFill>
                  <a:srgbClr val="CC0000"/>
                </a:solidFill>
                <a:latin typeface="Times New Roman" charset="0"/>
              </a:endParaRPr>
            </a:p>
          </p:txBody>
        </p:sp>
        <p:sp>
          <p:nvSpPr>
            <p:cNvPr id="263" name="Line 90"/>
            <p:cNvSpPr>
              <a:spLocks noChangeShapeType="1"/>
            </p:cNvSpPr>
            <p:nvPr/>
          </p:nvSpPr>
          <p:spPr bwMode="auto">
            <a:xfrm flipH="1">
              <a:off x="6858000" y="5282387"/>
              <a:ext cx="609600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0"/>
                <a:buNone/>
              </a:pPr>
              <a:endParaRPr lang="en-US" sz="200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264" name="Text Box 56"/>
          <p:cNvSpPr txBox="1">
            <a:spLocks noChangeArrowheads="1"/>
          </p:cNvSpPr>
          <p:nvPr/>
        </p:nvSpPr>
        <p:spPr bwMode="auto">
          <a:xfrm>
            <a:off x="5318499" y="4037788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i="1" kern="0" dirty="0">
                <a:solidFill>
                  <a:srgbClr val="CC0000"/>
                </a:solidFill>
              </a:rPr>
              <a:t>socket</a:t>
            </a:r>
          </a:p>
        </p:txBody>
      </p:sp>
      <p:sp>
        <p:nvSpPr>
          <p:cNvPr id="265" name="Line 92"/>
          <p:cNvSpPr>
            <a:spLocks noChangeShapeType="1"/>
          </p:cNvSpPr>
          <p:nvPr/>
        </p:nvSpPr>
        <p:spPr bwMode="auto">
          <a:xfrm flipV="1">
            <a:off x="4321549" y="4237813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66" name="Line 93"/>
          <p:cNvSpPr>
            <a:spLocks noChangeShapeType="1"/>
          </p:cNvSpPr>
          <p:nvPr/>
        </p:nvSpPr>
        <p:spPr bwMode="auto">
          <a:xfrm flipH="1" flipV="1">
            <a:off x="6256712" y="4226701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12939" y="4096874"/>
            <a:ext cx="6706031" cy="1649412"/>
            <a:chOff x="1188938" y="4096874"/>
            <a:chExt cx="6706031" cy="1649412"/>
          </a:xfrm>
        </p:grpSpPr>
        <p:pic>
          <p:nvPicPr>
            <p:cNvPr id="2050" name="Picture 2" descr="Image result for home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58" r="17080"/>
            <a:stretch/>
          </p:blipFill>
          <p:spPr bwMode="auto">
            <a:xfrm>
              <a:off x="1188938" y="4096874"/>
              <a:ext cx="1998618" cy="1649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Image result for home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58" r="17080"/>
            <a:stretch/>
          </p:blipFill>
          <p:spPr bwMode="auto">
            <a:xfrm flipH="1">
              <a:off x="5896351" y="4096874"/>
              <a:ext cx="1998618" cy="1649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352739" y="5141768"/>
            <a:ext cx="757849" cy="63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1844258" y="3526632"/>
            <a:ext cx="1295400" cy="570242"/>
          </a:xfrm>
          <a:prstGeom prst="wedgeRoundRectCallout">
            <a:avLst>
              <a:gd name="adj1" fmla="val 94461"/>
              <a:gd name="adj2" fmla="val 8872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66" name="Rounded Rectangular Callout 65"/>
          <p:cNvSpPr/>
          <p:nvPr/>
        </p:nvSpPr>
        <p:spPr>
          <a:xfrm>
            <a:off x="1844258" y="5493857"/>
            <a:ext cx="1295400" cy="570242"/>
          </a:xfrm>
          <a:prstGeom prst="wedgeRoundRectCallout">
            <a:avLst>
              <a:gd name="adj1" fmla="val 125049"/>
              <a:gd name="adj2" fmla="val -11973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Socket</a:t>
            </a:r>
          </a:p>
        </p:txBody>
      </p:sp>
    </p:spTree>
    <p:extLst>
      <p:ext uri="{BB962C8B-B14F-4D97-AF65-F5344CB8AC3E}">
        <p14:creationId xmlns:p14="http://schemas.microsoft.com/office/powerpoint/2010/main" val="13460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0.30764 -0.0071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82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1" grpId="0" animBg="1"/>
      <p:bldP spid="222" grpId="0"/>
      <p:bldP spid="223" grpId="0" animBg="1"/>
      <p:bldP spid="225" grpId="0"/>
      <p:bldP spid="238" grpId="0" animBg="1"/>
      <p:bldP spid="255" grpId="0" animBg="1"/>
      <p:bldP spid="261" grpId="0" animBg="1"/>
      <p:bldP spid="264" grpId="0"/>
      <p:bldP spid="265" grpId="0" animBg="1"/>
      <p:bldP spid="266" grpId="0" animBg="1"/>
      <p:bldP spid="7" grpId="0" animBg="1"/>
      <p:bldP spid="7" grpId="1" animBg="1"/>
      <p:bldP spid="66" grpId="0" animBg="1"/>
      <p:bldP spid="6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Recall that a socket is the </a:t>
            </a:r>
            <a:r>
              <a:rPr lang="en-US" altLang="en-US" dirty="0">
                <a:solidFill>
                  <a:schemeClr val="accent6"/>
                </a:solidFill>
              </a:rPr>
              <a:t>interface</a:t>
            </a:r>
            <a:r>
              <a:rPr lang="en-US" altLang="en-US" dirty="0"/>
              <a:t> between the </a:t>
            </a:r>
            <a:r>
              <a:rPr lang="en-US" altLang="en-US" dirty="0">
                <a:solidFill>
                  <a:srgbClr val="C00000"/>
                </a:solidFill>
              </a:rPr>
              <a:t>application process </a:t>
            </a:r>
            <a:r>
              <a:rPr lang="en-US" altLang="en-US" dirty="0"/>
              <a:t>and the </a:t>
            </a:r>
            <a:r>
              <a:rPr lang="en-US" altLang="en-US" dirty="0">
                <a:solidFill>
                  <a:srgbClr val="C00000"/>
                </a:solidFill>
              </a:rPr>
              <a:t>transport layer protocol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For develop an application, choose available transport layer protocol.</a:t>
            </a:r>
          </a:p>
          <a:p>
            <a:r>
              <a:rPr lang="en-US" altLang="en-US" dirty="0"/>
              <a:t>Pick the protocol with the services that best match the needs of your application.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Example</a:t>
            </a:r>
            <a:r>
              <a:rPr lang="en-US" altLang="en-US" dirty="0"/>
              <a:t>: Choose either Train or Airplane transport for travel between two cities.</a:t>
            </a:r>
          </a:p>
          <a:p>
            <a:r>
              <a:rPr lang="en-US" altLang="en-US" dirty="0"/>
              <a:t>Classify services with four parameters:</a:t>
            </a:r>
          </a:p>
          <a:p>
            <a:endParaRPr lang="en-US" alt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740550" y="3851563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Reliable Data Transfer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127402" y="3870305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Throughput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514254" y="3860934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Timing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01106" y="3879675"/>
            <a:ext cx="1645647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69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accent6"/>
                </a:solidFill>
              </a:rPr>
              <a:t>Reliable Data Transfer:</a:t>
            </a:r>
          </a:p>
          <a:p>
            <a:pPr lvl="1"/>
            <a:r>
              <a:rPr lang="en-US" altLang="en-US" dirty="0"/>
              <a:t>Many applications (e.g., email, file transfer, financial applications) require 100% reliable data transfer </a:t>
            </a:r>
          </a:p>
          <a:p>
            <a:pPr lvl="1"/>
            <a:r>
              <a:rPr lang="en-US" altLang="en-US" dirty="0"/>
              <a:t>Required guarantee that data sent by one end of application is delivered correctly and completely to the other end of application.</a:t>
            </a:r>
          </a:p>
          <a:p>
            <a:pPr lvl="1"/>
            <a:r>
              <a:rPr lang="en-US" altLang="en-US" dirty="0"/>
              <a:t>This guaranteed data delivery service is called </a:t>
            </a:r>
            <a:r>
              <a:rPr lang="en-US" altLang="en-US" dirty="0">
                <a:solidFill>
                  <a:schemeClr val="accent6"/>
                </a:solidFill>
              </a:rPr>
              <a:t>Reliable Data Transfer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When it will fail to deliver reliable data transfer, it is acceptable for </a:t>
            </a:r>
            <a:r>
              <a:rPr lang="en-US" altLang="en-US" dirty="0">
                <a:solidFill>
                  <a:schemeClr val="accent6"/>
                </a:solidFill>
              </a:rPr>
              <a:t>loss-tolerant</a:t>
            </a:r>
            <a:r>
              <a:rPr lang="en-US" altLang="en-US" dirty="0"/>
              <a:t> applications.</a:t>
            </a:r>
          </a:p>
          <a:p>
            <a:pPr lvl="1"/>
            <a:r>
              <a:rPr lang="en-US" altLang="en-US" dirty="0"/>
              <a:t>Loss-tolerant Applications (e.g., audio/video) can tolerate some loss. </a:t>
            </a:r>
          </a:p>
        </p:txBody>
      </p:sp>
      <p:pic>
        <p:nvPicPr>
          <p:cNvPr id="17" name="video.mp4">
            <a:hlinkClick r:id="" action="ppaction://media"/>
          </p:cNvPr>
          <p:cNvPicPr>
            <a:picLocks noGrp="1" noChangeAspect="1"/>
          </p:cNvPicPr>
          <p:nvPr>
            <p:ph sz="half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0300" y="3697555"/>
            <a:ext cx="4745037" cy="2670175"/>
          </a:xfrm>
        </p:spPr>
      </p:pic>
      <p:pic>
        <p:nvPicPr>
          <p:cNvPr id="8" name="ban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87" y="3693310"/>
            <a:ext cx="3570488" cy="26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0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11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 fullScrn="1"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Transport Services to Applications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Throughput</a:t>
            </a:r>
          </a:p>
          <a:p>
            <a:pPr lvl="1"/>
            <a:r>
              <a:rPr lang="en-US" dirty="0"/>
              <a:t>Some apps (e.g., multimedia) require at </a:t>
            </a:r>
            <a:r>
              <a:rPr lang="en-US" dirty="0">
                <a:solidFill>
                  <a:srgbClr val="C00000"/>
                </a:solidFill>
              </a:rPr>
              <a:t>least amount </a:t>
            </a:r>
            <a:r>
              <a:rPr lang="en-US" dirty="0"/>
              <a:t>of throughput to be “effective”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Bandwidth sensitive </a:t>
            </a:r>
            <a:r>
              <a:rPr lang="en-US" dirty="0"/>
              <a:t>application, specific throughput required. </a:t>
            </a:r>
          </a:p>
          <a:p>
            <a:pPr lvl="1"/>
            <a:r>
              <a:rPr lang="en-US" dirty="0"/>
              <a:t>Elastic application can use of as much, or as little, throughput as happens to be available.</a:t>
            </a:r>
          </a:p>
          <a:p>
            <a:r>
              <a:rPr lang="en-US" dirty="0">
                <a:solidFill>
                  <a:schemeClr val="accent6"/>
                </a:solidFill>
              </a:rPr>
              <a:t>Timing</a:t>
            </a:r>
          </a:p>
          <a:p>
            <a:pPr lvl="1"/>
            <a:r>
              <a:rPr lang="en-US" dirty="0"/>
              <a:t>some apps (e.g., Internet telephony, interactive games) require </a:t>
            </a:r>
            <a:r>
              <a:rPr lang="en-US" dirty="0">
                <a:solidFill>
                  <a:srgbClr val="C00000"/>
                </a:solidFill>
              </a:rPr>
              <a:t>low delay</a:t>
            </a:r>
            <a:r>
              <a:rPr lang="en-US" dirty="0"/>
              <a:t> to be “effective”</a:t>
            </a:r>
          </a:p>
          <a:p>
            <a:r>
              <a:rPr lang="en-US" dirty="0">
                <a:solidFill>
                  <a:schemeClr val="accent6"/>
                </a:solidFill>
              </a:rPr>
              <a:t>Security</a:t>
            </a:r>
          </a:p>
          <a:p>
            <a:pPr lvl="1"/>
            <a:r>
              <a:rPr lang="en-IN" dirty="0"/>
              <a:t>In the sending host, </a:t>
            </a:r>
            <a:r>
              <a:rPr lang="en-IN" dirty="0">
                <a:solidFill>
                  <a:srgbClr val="C00000"/>
                </a:solidFill>
              </a:rPr>
              <a:t>encrypt</a:t>
            </a:r>
            <a:r>
              <a:rPr lang="en-IN" dirty="0"/>
              <a:t> all data transmitted by the </a:t>
            </a:r>
            <a:r>
              <a:rPr lang="en-IN" dirty="0">
                <a:solidFill>
                  <a:srgbClr val="C00000"/>
                </a:solidFill>
              </a:rPr>
              <a:t>sending process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In the receiving host, </a:t>
            </a:r>
            <a:r>
              <a:rPr lang="en-IN" dirty="0">
                <a:solidFill>
                  <a:srgbClr val="C00000"/>
                </a:solidFill>
              </a:rPr>
              <a:t>decrypt</a:t>
            </a:r>
            <a:r>
              <a:rPr lang="en-IN" dirty="0"/>
              <a:t> the data before delivering the data to the </a:t>
            </a:r>
            <a:r>
              <a:rPr lang="en-IN" dirty="0">
                <a:solidFill>
                  <a:srgbClr val="C00000"/>
                </a:solidFill>
              </a:rPr>
              <a:t>receiving process</a:t>
            </a:r>
            <a:r>
              <a:rPr lang="en-IN" dirty="0"/>
              <a:t>.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Transport Protocols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38200"/>
            <a:ext cx="6144929" cy="559056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TCP Service:</a:t>
            </a:r>
          </a:p>
          <a:p>
            <a:pPr marL="342900" lvl="1" indent="-342900"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  <a:ea typeface="ＭＳ Ｐゴシック" charset="-128"/>
              </a:rPr>
              <a:t>Connection-Oriented</a:t>
            </a:r>
            <a:r>
              <a:rPr lang="en-US" sz="2200" dirty="0">
                <a:ea typeface="ＭＳ Ｐゴシック" charset="-128"/>
              </a:rPr>
              <a:t>: A setup required between client and server processes</a:t>
            </a:r>
          </a:p>
          <a:p>
            <a:pPr marL="342900" lvl="1" indent="-342900">
              <a:spcAft>
                <a:spcPts val="600"/>
              </a:spcAft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Reliable data transfer </a:t>
            </a:r>
            <a:r>
              <a:rPr lang="en-US" sz="2200" dirty="0">
                <a:ea typeface="ＭＳ Ｐゴシック" charset="-128"/>
              </a:rPr>
              <a:t>between sending and receiving process without error and proper order</a:t>
            </a:r>
          </a:p>
          <a:p>
            <a:pPr marL="342900" lvl="1" indent="-342900">
              <a:spcAft>
                <a:spcPts val="600"/>
              </a:spcAft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Congestion control</a:t>
            </a:r>
            <a:r>
              <a:rPr lang="en-US" sz="2200" dirty="0">
                <a:ea typeface="ＭＳ Ｐゴシック" charset="-128"/>
              </a:rPr>
              <a:t>: To control sender when network overloaded</a:t>
            </a:r>
          </a:p>
          <a:p>
            <a:pPr marL="342900" lvl="1" indent="-342900">
              <a:spcAft>
                <a:spcPts val="600"/>
              </a:spcAft>
            </a:pPr>
            <a:r>
              <a:rPr lang="en-US" altLang="en-US" dirty="0"/>
              <a:t>Examples: HTTP, HTTPS, FTP, Telnet, SSH</a:t>
            </a:r>
          </a:p>
          <a:p>
            <a:pPr marL="342900" lvl="1" indent="-342900">
              <a:spcAft>
                <a:spcPts val="600"/>
              </a:spcAft>
            </a:pPr>
            <a:endParaRPr lang="en-US" altLang="en-US" sz="2200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454775" y="838200"/>
            <a:ext cx="5737225" cy="5181600"/>
          </a:xfrm>
        </p:spPr>
        <p:txBody>
          <a:bodyPr>
            <a:normAutofit/>
          </a:bodyPr>
          <a:lstStyle/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UDP Services:</a:t>
            </a:r>
          </a:p>
          <a:p>
            <a:pPr marL="342900" lvl="1" indent="-342900" algn="just">
              <a:spcAft>
                <a:spcPts val="60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200" dirty="0">
                <a:solidFill>
                  <a:schemeClr val="accent6"/>
                </a:solidFill>
                <a:ea typeface="ＭＳ Ｐゴシック" charset="-128"/>
              </a:rPr>
              <a:t>Connectionless: </a:t>
            </a:r>
            <a:r>
              <a:rPr lang="en-IN" sz="2200" dirty="0">
                <a:ea typeface="ＭＳ Ｐゴシック" charset="-128"/>
              </a:rPr>
              <a:t>No connection before two processes start to communicate.</a:t>
            </a:r>
            <a:endParaRPr lang="en-US" sz="2200" dirty="0">
              <a:ea typeface="ＭＳ Ｐゴシック" charset="-128"/>
            </a:endParaRPr>
          </a:p>
          <a:p>
            <a:pPr marL="342900" lvl="1" indent="-342900" algn="just">
              <a:spcAft>
                <a:spcPts val="60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Unreliable data transfer </a:t>
            </a:r>
            <a:r>
              <a:rPr lang="en-US" sz="2200" dirty="0">
                <a:ea typeface="ＭＳ Ｐゴシック" charset="-128"/>
              </a:rPr>
              <a:t>between sending and receiving process</a:t>
            </a:r>
          </a:p>
          <a:p>
            <a:pPr marL="342900" lvl="1" indent="-342900" algn="just">
              <a:spcAft>
                <a:spcPts val="60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sz="2200" dirty="0">
                <a:ea typeface="ＭＳ Ｐゴシック" charset="-128"/>
              </a:rPr>
              <a:t>It does not provide </a:t>
            </a:r>
            <a:r>
              <a:rPr lang="en-US" sz="2200" dirty="0">
                <a:solidFill>
                  <a:srgbClr val="C00000"/>
                </a:solidFill>
                <a:ea typeface="ＭＳ Ｐゴシック" charset="-128"/>
              </a:rPr>
              <a:t>congestion control.</a:t>
            </a:r>
          </a:p>
          <a:p>
            <a:pPr marL="342900" lvl="1" indent="-342900" algn="just">
              <a:spcAft>
                <a:spcPts val="60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r>
              <a:rPr lang="en-US" altLang="en-US" sz="2000" dirty="0"/>
              <a:t>Examples: Online games, audio/video streaming (</a:t>
            </a:r>
            <a:r>
              <a:rPr lang="en-US" altLang="en-US" sz="2000" dirty="0" err="1"/>
              <a:t>e.g.,RealPlayer</a:t>
            </a:r>
            <a:r>
              <a:rPr lang="en-US" altLang="en-US" sz="2000" dirty="0"/>
              <a:t>), Live broadcast</a:t>
            </a:r>
          </a:p>
          <a:p>
            <a:pPr marL="342900" lvl="1" indent="-342900" algn="just">
              <a:spcAft>
                <a:spcPts val="60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endParaRPr lang="en-US" altLang="en-US" sz="2000" dirty="0"/>
          </a:p>
          <a:p>
            <a:pPr marL="342900" lvl="1" indent="-342900" algn="just">
              <a:spcAft>
                <a:spcPts val="600"/>
              </a:spcAft>
              <a:buClr>
                <a:schemeClr val="accent6"/>
              </a:buClr>
              <a:buFont typeface="Wingdings 3" panose="05040102010807070707" pitchFamily="18" charset="2"/>
              <a:buChar char=""/>
            </a:pPr>
            <a:endParaRPr lang="en-US" sz="2200" dirty="0">
              <a:ea typeface="ＭＳ Ｐゴシック" charset="-128"/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DA3EFF-B859-A092-F1C0-D2F5C0CCDD33}"/>
              </a:ext>
            </a:extLst>
          </p:cNvPr>
          <p:cNvCxnSpPr/>
          <p:nvPr/>
        </p:nvCxnSpPr>
        <p:spPr>
          <a:xfrm>
            <a:off x="6358759" y="838200"/>
            <a:ext cx="0" cy="428033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internet applications with their application layer and their underlying transport protocol.</a:t>
            </a:r>
          </a:p>
          <a:p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347755"/>
              </p:ext>
            </p:extLst>
          </p:nvPr>
        </p:nvGraphicFramePr>
        <p:xfrm>
          <a:off x="459828" y="1880021"/>
          <a:ext cx="8077200" cy="109657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356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kern="1200" dirty="0">
                          <a:effectLst/>
                        </a:rPr>
                        <a:t>Applications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kern="1200" dirty="0">
                          <a:effectLst/>
                        </a:rPr>
                        <a:t>Application-Layer</a:t>
                      </a:r>
                      <a:r>
                        <a:rPr lang="en-IN" sz="2000" kern="1200" baseline="0" dirty="0">
                          <a:effectLst/>
                        </a:rPr>
                        <a:t> Protocol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Underlying</a:t>
                      </a:r>
                      <a:r>
                        <a:rPr lang="en-IN" sz="20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Transport</a:t>
                      </a:r>
                      <a:r>
                        <a:rPr lang="en-IN" sz="20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Protocol (Service)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184416"/>
              </p:ext>
            </p:extLst>
          </p:nvPr>
        </p:nvGraphicFramePr>
        <p:xfrm>
          <a:off x="459828" y="2813320"/>
          <a:ext cx="8077200" cy="3955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Email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SMTP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388272"/>
              </p:ext>
            </p:extLst>
          </p:nvPr>
        </p:nvGraphicFramePr>
        <p:xfrm>
          <a:off x="462368" y="3195479"/>
          <a:ext cx="8077200" cy="3955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60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Remote</a:t>
                      </a:r>
                      <a:r>
                        <a:rPr lang="en-IN" sz="2000" b="0" kern="1200" baseline="0" dirty="0">
                          <a:effectLst/>
                        </a:rPr>
                        <a:t> Terminal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Telnet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88688"/>
              </p:ext>
            </p:extLst>
          </p:nvPr>
        </p:nvGraphicFramePr>
        <p:xfrm>
          <a:off x="464908" y="3577638"/>
          <a:ext cx="8077200" cy="3955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Web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HTTP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077775"/>
              </p:ext>
            </p:extLst>
          </p:nvPr>
        </p:nvGraphicFramePr>
        <p:xfrm>
          <a:off x="467448" y="3959797"/>
          <a:ext cx="8077200" cy="3955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1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kern="1200" dirty="0">
                          <a:effectLst/>
                        </a:rPr>
                        <a:t>File Transfer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FTP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83298"/>
              </p:ext>
            </p:extLst>
          </p:nvPr>
        </p:nvGraphicFramePr>
        <p:xfrm>
          <a:off x="472528" y="4341956"/>
          <a:ext cx="8077200" cy="39553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14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Streaming Media</a:t>
                      </a: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HTTP(YouTube), RTP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TCP</a:t>
                      </a:r>
                      <a:r>
                        <a:rPr lang="en-IN" sz="2000" b="0" kern="1200" baseline="0" dirty="0">
                          <a:effectLst/>
                        </a:rPr>
                        <a:t> or</a:t>
                      </a:r>
                      <a:r>
                        <a:rPr lang="en-IN" sz="2000" b="0" kern="1200" dirty="0">
                          <a:effectLst/>
                        </a:rPr>
                        <a:t> UDP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356652"/>
              </p:ext>
            </p:extLst>
          </p:nvPr>
        </p:nvGraphicFramePr>
        <p:xfrm>
          <a:off x="469988" y="4724114"/>
          <a:ext cx="8077200" cy="39553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23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Internet Telephony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SIP, RTP(Skype)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effectLst/>
                        </a:rPr>
                        <a:t>Typically UDP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ight Brace 2">
            <a:extLst>
              <a:ext uri="{FF2B5EF4-FFF2-40B4-BE49-F238E27FC236}">
                <a16:creationId xmlns:a16="http://schemas.microsoft.com/office/drawing/2014/main" id="{C1DBA488-D189-4D68-F2F4-62E27A794B8B}"/>
              </a:ext>
            </a:extLst>
          </p:cNvPr>
          <p:cNvSpPr/>
          <p:nvPr/>
        </p:nvSpPr>
        <p:spPr>
          <a:xfrm>
            <a:off x="8571152" y="2813320"/>
            <a:ext cx="306535" cy="15286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A34AB-65BB-E25C-BB2B-48E3F079A21E}"/>
              </a:ext>
            </a:extLst>
          </p:cNvPr>
          <p:cNvSpPr txBox="1"/>
          <p:nvPr/>
        </p:nvSpPr>
        <p:spPr>
          <a:xfrm>
            <a:off x="8877687" y="3115973"/>
            <a:ext cx="1387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No loss, </a:t>
            </a:r>
          </a:p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Elastic Bandwidth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F3B436A-EFCA-DED4-E566-438FB316FA00}"/>
              </a:ext>
            </a:extLst>
          </p:cNvPr>
          <p:cNvSpPr/>
          <p:nvPr/>
        </p:nvSpPr>
        <p:spPr>
          <a:xfrm rot="10800000">
            <a:off x="8610119" y="4356533"/>
            <a:ext cx="147918" cy="764317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69EA1-6059-63F4-AB86-17A2AF686C41}"/>
              </a:ext>
            </a:extLst>
          </p:cNvPr>
          <p:cNvSpPr txBox="1"/>
          <p:nvPr/>
        </p:nvSpPr>
        <p:spPr>
          <a:xfrm>
            <a:off x="8724419" y="4567547"/>
            <a:ext cx="1659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6"/>
                </a:solidFill>
              </a:rPr>
              <a:t>Loss-tolerant</a:t>
            </a:r>
          </a:p>
        </p:txBody>
      </p:sp>
    </p:spTree>
    <p:extLst>
      <p:ext uri="{BB962C8B-B14F-4D97-AF65-F5344CB8AC3E}">
        <p14:creationId xmlns:p14="http://schemas.microsoft.com/office/powerpoint/2010/main" val="316142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7CE4C5-0694-7041-95F6-84058CD9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&amp; HTTP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C35E76-C2BC-B344-B178-33FE89FA6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7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A9ADE3-37D6-754A-B747-CF37CF4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124580-222A-B046-84B6-BECE2AAD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Early 1990, Internet was used only by </a:t>
            </a:r>
            <a:r>
              <a:rPr lang="en-US" sz="2200" dirty="0">
                <a:solidFill>
                  <a:schemeClr val="accent6"/>
                </a:solidFill>
              </a:rPr>
              <a:t>researchers, academics</a:t>
            </a:r>
            <a:r>
              <a:rPr lang="en-US" sz="2200" dirty="0"/>
              <a:t>, and </a:t>
            </a:r>
            <a:r>
              <a:rPr lang="en-US" sz="2200" dirty="0">
                <a:solidFill>
                  <a:schemeClr val="accent6"/>
                </a:solidFill>
              </a:rPr>
              <a:t>university students</a:t>
            </a:r>
            <a:r>
              <a:rPr lang="en-US" sz="2200" dirty="0"/>
              <a:t>.</a:t>
            </a:r>
          </a:p>
          <a:p>
            <a:pPr algn="just"/>
            <a:r>
              <a:rPr lang="en-US" sz="2200" dirty="0"/>
              <a:t>New application </a:t>
            </a:r>
            <a:r>
              <a:rPr lang="en-US" sz="2200" dirty="0">
                <a:solidFill>
                  <a:schemeClr val="accent6"/>
                </a:solidFill>
              </a:rPr>
              <a:t>WWW</a:t>
            </a:r>
            <a:r>
              <a:rPr lang="en-US" sz="2200" dirty="0"/>
              <a:t> arrived in 1994 by </a:t>
            </a:r>
            <a:r>
              <a:rPr lang="en-IN" sz="2200" dirty="0">
                <a:solidFill>
                  <a:schemeClr val="accent6"/>
                </a:solidFill>
              </a:rPr>
              <a:t>Tim Berners-Lee</a:t>
            </a:r>
            <a:r>
              <a:rPr lang="en-IN" sz="2200" dirty="0"/>
              <a:t>.</a:t>
            </a:r>
          </a:p>
          <a:p>
            <a:pPr algn="just"/>
            <a:r>
              <a:rPr lang="en-US" sz="2200" dirty="0">
                <a:solidFill>
                  <a:schemeClr val="accent6"/>
                </a:solidFill>
              </a:rPr>
              <a:t>World Wide Web </a:t>
            </a:r>
            <a:r>
              <a:rPr lang="en-US" sz="2200" dirty="0"/>
              <a:t>- </a:t>
            </a:r>
            <a:r>
              <a:rPr lang="en-IN" sz="2200" dirty="0"/>
              <a:t>is an information where documents and other web resources are identified by </a:t>
            </a:r>
            <a:r>
              <a:rPr lang="en-IN" sz="2200" dirty="0">
                <a:solidFill>
                  <a:schemeClr val="accent6"/>
                </a:solidFill>
              </a:rPr>
              <a:t>URL</a:t>
            </a:r>
            <a:r>
              <a:rPr lang="en-IN" sz="2200" dirty="0"/>
              <a:t>, interlinked by hypertext links, and can be accessed via the Internet.</a:t>
            </a:r>
          </a:p>
          <a:p>
            <a:pPr algn="just"/>
            <a:r>
              <a:rPr lang="en-IN" sz="2200" dirty="0">
                <a:solidFill>
                  <a:schemeClr val="accent6"/>
                </a:solidFill>
              </a:rPr>
              <a:t>On demand </a:t>
            </a:r>
            <a:r>
              <a:rPr lang="en-IN" sz="2200" dirty="0"/>
              <a:t>available, What they want, When they want it.</a:t>
            </a:r>
          </a:p>
          <a:p>
            <a:pPr algn="just"/>
            <a:r>
              <a:rPr lang="en-IN" sz="2200" dirty="0"/>
              <a:t>Unlike </a:t>
            </a:r>
            <a:r>
              <a:rPr lang="en-IN" sz="2200" dirty="0">
                <a:solidFill>
                  <a:schemeClr val="accent6"/>
                </a:solidFill>
              </a:rPr>
              <a:t>TV and Radio</a:t>
            </a:r>
            <a:r>
              <a:rPr lang="en-IN" sz="2200" dirty="0"/>
              <a:t>.</a:t>
            </a:r>
          </a:p>
          <a:p>
            <a:pPr algn="just"/>
            <a:r>
              <a:rPr lang="en-IN" sz="2200" dirty="0"/>
              <a:t>Navigate through </a:t>
            </a:r>
            <a:r>
              <a:rPr lang="en-IN" sz="2200" dirty="0">
                <a:solidFill>
                  <a:schemeClr val="accent6"/>
                </a:solidFill>
              </a:rPr>
              <a:t>Websites</a:t>
            </a:r>
            <a:r>
              <a:rPr lang="en-IN" sz="2200" dirty="0"/>
              <a:t>.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24EC5-F8B7-C748-B741-AE085186D4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37565A-ED48-0144-AA42-7D83D059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619" y="3658726"/>
            <a:ext cx="3378200" cy="2285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6A6332-DDF6-4442-B1C6-BBB77582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571" y="3871274"/>
            <a:ext cx="2429592" cy="1860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5D6D0D-7DB0-5842-A501-A290823E2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40" y="3658726"/>
            <a:ext cx="1829486" cy="2285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EA3D07-90A6-F744-B222-11CC2A21C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308" y="5707234"/>
            <a:ext cx="720280" cy="720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D0DA62-02EE-8240-A9A4-E3CAEDBD7E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53" r="24173"/>
          <a:stretch/>
        </p:blipFill>
        <p:spPr>
          <a:xfrm>
            <a:off x="430924" y="5744273"/>
            <a:ext cx="1096231" cy="7097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02341B-5A8D-604A-8453-198E2CE3D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74" y="3915502"/>
            <a:ext cx="2429591" cy="17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09861" y="2419561"/>
            <a:ext cx="5289550" cy="14557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and HTTP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Web page consists of </a:t>
            </a:r>
            <a:r>
              <a:rPr lang="en-US" altLang="en-US" dirty="0">
                <a:solidFill>
                  <a:schemeClr val="accent6"/>
                </a:solidFill>
              </a:rPr>
              <a:t>objects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Object can be HTML file, JPEG image, Java applet, audio file etc.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Web page consists of base HTML-file which includes several referenced objects.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Each object is addressable by a </a:t>
            </a:r>
            <a:r>
              <a:rPr lang="en-US" dirty="0">
                <a:solidFill>
                  <a:schemeClr val="accent6"/>
                </a:solidFill>
              </a:rPr>
              <a:t>Uniform Resource Locator </a:t>
            </a:r>
            <a:r>
              <a:rPr lang="en-US" dirty="0"/>
              <a:t>(</a:t>
            </a:r>
            <a:r>
              <a:rPr lang="en-US" altLang="en-US" dirty="0"/>
              <a:t>URL), like;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057400" y="1360488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ZapfDingbatsITC" charset="0"/>
              <a:buChar char="✔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endParaRPr lang="en-US" altLang="en-US" dirty="0">
              <a:latin typeface="Gill Sans MT" charset="0"/>
              <a:ea typeface="ＭＳ Ｐゴシック" charset="-128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678112" y="5027612"/>
            <a:ext cx="6573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Courier New" charset="0"/>
              </a:rPr>
              <a:t>www.someschool.edu</a:t>
            </a:r>
            <a:r>
              <a:rPr lang="en-US" altLang="en-US" sz="2400" dirty="0">
                <a:latin typeface="Courier New" charset="0"/>
              </a:rPr>
              <a:t>/</a:t>
            </a:r>
            <a:r>
              <a:rPr lang="en-US" altLang="en-US" sz="2400" dirty="0" err="1">
                <a:latin typeface="Courier New" charset="0"/>
              </a:rPr>
              <a:t>someDept</a:t>
            </a:r>
            <a:r>
              <a:rPr lang="en-US" altLang="en-US" sz="2400" dirty="0">
                <a:latin typeface="Courier New" charset="0"/>
              </a:rPr>
              <a:t>/</a:t>
            </a:r>
            <a:r>
              <a:rPr lang="en-US" altLang="en-US" sz="2400" dirty="0" err="1">
                <a:latin typeface="Courier New" charset="0"/>
              </a:rPr>
              <a:t>pic.gif</a:t>
            </a:r>
            <a:endParaRPr lang="en-US" altLang="en-US" sz="2400" dirty="0">
              <a:latin typeface="Courier New" charset="0"/>
            </a:endParaRPr>
          </a:p>
        </p:txBody>
      </p:sp>
      <p:sp>
        <p:nvSpPr>
          <p:cNvPr id="16" name="AutoShape 6"/>
          <p:cNvSpPr>
            <a:spLocks/>
          </p:cNvSpPr>
          <p:nvPr/>
        </p:nvSpPr>
        <p:spPr bwMode="auto">
          <a:xfrm rot="16200000">
            <a:off x="4317999" y="3957638"/>
            <a:ext cx="90488" cy="3306763"/>
          </a:xfrm>
          <a:prstGeom prst="leftBrace">
            <a:avLst>
              <a:gd name="adj1" fmla="val 30453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2400">
              <a:latin typeface="Comic Sans MS" charset="0"/>
            </a:endParaRPr>
          </a:p>
        </p:txBody>
      </p:sp>
      <p:sp>
        <p:nvSpPr>
          <p:cNvPr id="17" name="AutoShape 7"/>
          <p:cNvSpPr>
            <a:spLocks/>
          </p:cNvSpPr>
          <p:nvPr/>
        </p:nvSpPr>
        <p:spPr bwMode="auto">
          <a:xfrm rot="16200000">
            <a:off x="7815262" y="3951288"/>
            <a:ext cx="90488" cy="3306763"/>
          </a:xfrm>
          <a:prstGeom prst="leftBrace">
            <a:avLst>
              <a:gd name="adj1" fmla="val 30453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2400">
              <a:latin typeface="Comic Sans MS" charset="0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632200" y="5715000"/>
            <a:ext cx="160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host name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965950" y="5710237"/>
            <a:ext cx="163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path</a:t>
            </a:r>
            <a:r>
              <a:rPr lang="en-US" altLang="en-US" sz="2400" dirty="0">
                <a:latin typeface="Comic Sans MS" charset="0"/>
              </a:rPr>
              <a:t> </a:t>
            </a:r>
            <a:r>
              <a:rPr lang="en-US" altLang="en-US" sz="2400" dirty="0"/>
              <a:t>name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02" y="2980650"/>
            <a:ext cx="668911" cy="6689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385" y="2969353"/>
            <a:ext cx="660032" cy="6689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85" y="2965660"/>
            <a:ext cx="660032" cy="668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85" y="2965660"/>
            <a:ext cx="660032" cy="6689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5707" y="2423033"/>
            <a:ext cx="505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Page (</a:t>
            </a:r>
            <a:r>
              <a:rPr lang="en-US" sz="2400" dirty="0" err="1">
                <a:solidFill>
                  <a:srgbClr val="0070C0"/>
                </a:solidFill>
              </a:rPr>
              <a:t>e.g</a:t>
            </a:r>
            <a:r>
              <a:rPr lang="en-US" sz="2400" dirty="0">
                <a:solidFill>
                  <a:srgbClr val="0070C0"/>
                </a:solidFill>
              </a:rPr>
              <a:t> Total five objects</a:t>
            </a:r>
            <a:r>
              <a:rPr lang="en-US" sz="2400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585" y="2980650"/>
            <a:ext cx="668911" cy="6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6" grpId="0" animBg="1"/>
      <p:bldP spid="17" grpId="0" animBg="1"/>
      <p:bldP spid="18" grpId="0"/>
      <p:bldP spid="19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DEE1-E89B-9940-B93B-0B541ECF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1F884-AF4D-4F4E-90F6-90513F1E2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HyperText Transfer Protocol – </a:t>
            </a:r>
            <a:r>
              <a:rPr lang="en-US" dirty="0">
                <a:solidFill>
                  <a:schemeClr val="accent6"/>
                </a:solidFill>
              </a:rPr>
              <a:t>Application layer protocol</a:t>
            </a:r>
          </a:p>
          <a:p>
            <a:r>
              <a:rPr lang="en-US" dirty="0"/>
              <a:t>It is implemented in </a:t>
            </a:r>
            <a:r>
              <a:rPr lang="en-US" dirty="0">
                <a:solidFill>
                  <a:schemeClr val="accent6"/>
                </a:solidFill>
              </a:rPr>
              <a:t>two</a:t>
            </a:r>
            <a:r>
              <a:rPr lang="en-US" dirty="0"/>
              <a:t> programs.</a:t>
            </a:r>
          </a:p>
          <a:p>
            <a:pPr lvl="1"/>
            <a:r>
              <a:rPr lang="en-US" dirty="0"/>
              <a:t>Client Program</a:t>
            </a:r>
          </a:p>
          <a:p>
            <a:pPr lvl="1"/>
            <a:r>
              <a:rPr lang="en-US" dirty="0"/>
              <a:t>Server Program</a:t>
            </a:r>
          </a:p>
          <a:p>
            <a:r>
              <a:rPr lang="en-US" dirty="0"/>
              <a:t>Exchanging HTTP message each others.</a:t>
            </a:r>
          </a:p>
          <a:p>
            <a:r>
              <a:rPr lang="en-US" dirty="0"/>
              <a:t>HTTP defines the structure of these messages and how web client – web server exchange messages.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8C94E-44DF-5141-81DF-FB1DD27B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82" y="5349790"/>
            <a:ext cx="3493836" cy="1209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37397-699E-8B48-BCD5-7199034C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102324"/>
            <a:ext cx="5753100" cy="2222276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4F1662C8-7EEC-2943-B1FF-A288A6D7A747}"/>
              </a:ext>
            </a:extLst>
          </p:cNvPr>
          <p:cNvSpPr/>
          <p:nvPr/>
        </p:nvSpPr>
        <p:spPr>
          <a:xfrm>
            <a:off x="5257800" y="3429000"/>
            <a:ext cx="1724891" cy="838200"/>
          </a:xfrm>
          <a:prstGeom prst="wedgeEllipseCallout">
            <a:avLst>
              <a:gd name="adj1" fmla="val -26830"/>
              <a:gd name="adj2" fmla="val 74026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</a:t>
            </a:r>
          </a:p>
          <a:p>
            <a:pPr algn="ctr"/>
            <a:r>
              <a:rPr lang="en-US" sz="2000" b="1" dirty="0"/>
              <a:t>Request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319EE4BB-48E3-B341-AB76-082D0D97C206}"/>
              </a:ext>
            </a:extLst>
          </p:cNvPr>
          <p:cNvSpPr/>
          <p:nvPr/>
        </p:nvSpPr>
        <p:spPr>
          <a:xfrm>
            <a:off x="914401" y="4837172"/>
            <a:ext cx="1991495" cy="1295400"/>
          </a:xfrm>
          <a:prstGeom prst="wedgeEllipseCallout">
            <a:avLst>
              <a:gd name="adj1" fmla="val 175672"/>
              <a:gd name="adj2" fmla="val -20128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65927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Principles of Network Applications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Web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Cookies, Web 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E-mail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SMTP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IMAP, POP3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Socket programming with TCP and UDP</a:t>
            </a:r>
          </a:p>
        </p:txBody>
      </p:sp>
    </p:spTree>
    <p:extLst>
      <p:ext uri="{BB962C8B-B14F-4D97-AF65-F5344CB8AC3E}">
        <p14:creationId xmlns:p14="http://schemas.microsoft.com/office/powerpoint/2010/main" val="989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–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521" name="Content Placeholder 520"/>
          <p:cNvSpPr>
            <a:spLocks noGrp="1"/>
          </p:cNvSpPr>
          <p:nvPr>
            <p:ph idx="1"/>
          </p:nvPr>
        </p:nvSpPr>
        <p:spPr>
          <a:xfrm>
            <a:off x="131764" y="863600"/>
            <a:ext cx="5906880" cy="5591175"/>
          </a:xfrm>
        </p:spPr>
        <p:txBody>
          <a:bodyPr/>
          <a:lstStyle/>
          <a:p>
            <a:r>
              <a:rPr lang="en-US" altLang="en-US" dirty="0"/>
              <a:t>HTTP</a:t>
            </a:r>
          </a:p>
          <a:p>
            <a:pPr lvl="1"/>
            <a:r>
              <a:rPr lang="en-US" altLang="en-US" dirty="0"/>
              <a:t>Hyper-Text Transfer Protocol</a:t>
            </a:r>
          </a:p>
          <a:p>
            <a:pPr lvl="1"/>
            <a:r>
              <a:rPr lang="en-US" altLang="ja-JP" dirty="0"/>
              <a:t>It is Application layer protocol</a:t>
            </a:r>
            <a:endParaRPr lang="en-US" altLang="en-US" dirty="0"/>
          </a:p>
          <a:p>
            <a:pPr lvl="1"/>
            <a:r>
              <a:rPr lang="en-US" altLang="en-US" dirty="0"/>
              <a:t>Client: A browser that requests, receives, (using HTTP protocol) and “</a:t>
            </a:r>
            <a:r>
              <a:rPr lang="en-US" altLang="ja-JP" dirty="0"/>
              <a:t>displays” Web objects. </a:t>
            </a:r>
          </a:p>
          <a:p>
            <a:pPr lvl="1"/>
            <a:r>
              <a:rPr lang="en-US" altLang="ja-JP" dirty="0"/>
              <a:t>E.g. PC, Mobile </a:t>
            </a:r>
          </a:p>
          <a:p>
            <a:pPr lvl="1"/>
            <a:r>
              <a:rPr lang="en-US" altLang="en-US" dirty="0"/>
              <a:t>Server: Web server sends (using HTTP protocol) objects in response to requests.</a:t>
            </a:r>
          </a:p>
          <a:p>
            <a:pPr lvl="1"/>
            <a:r>
              <a:rPr lang="en-US" altLang="en-US" dirty="0"/>
              <a:t>E.g. Apache Web Server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7263272" y="2311104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PC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(Web Browser)</a:t>
            </a:r>
            <a:endParaRPr lang="en-US" altLang="en-US" sz="2400" kern="0" dirty="0">
              <a:solidFill>
                <a:srgbClr val="000000"/>
              </a:solidFill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10150751" y="3856176"/>
            <a:ext cx="14269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Server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(Apache Web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Server)</a:t>
            </a:r>
            <a:endParaRPr lang="en-US" altLang="en-US" sz="2400" kern="0" dirty="0">
              <a:solidFill>
                <a:srgbClr val="000000"/>
              </a:solidFill>
            </a:endParaRPr>
          </a:p>
        </p:txBody>
      </p:sp>
      <p:sp>
        <p:nvSpPr>
          <p:cNvPr id="61" name="Text Box 23"/>
          <p:cNvSpPr txBox="1">
            <a:spLocks noChangeArrowheads="1"/>
          </p:cNvSpPr>
          <p:nvPr/>
        </p:nvSpPr>
        <p:spPr bwMode="auto">
          <a:xfrm>
            <a:off x="7487904" y="5121276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Mobile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</a:rPr>
              <a:t>(Web Browser)</a:t>
            </a:r>
            <a:endParaRPr lang="en-US" altLang="en-US" sz="2400" kern="0" dirty="0">
              <a:solidFill>
                <a:srgbClr val="000000"/>
              </a:solidFill>
            </a:endParaRPr>
          </a:p>
        </p:txBody>
      </p:sp>
      <p:grpSp>
        <p:nvGrpSpPr>
          <p:cNvPr id="62" name="Group 35"/>
          <p:cNvGrpSpPr>
            <a:grpSpLocks/>
          </p:cNvGrpSpPr>
          <p:nvPr/>
        </p:nvGrpSpPr>
        <p:grpSpPr bwMode="auto">
          <a:xfrm>
            <a:off x="8460773" y="2039937"/>
            <a:ext cx="2101850" cy="946150"/>
            <a:chOff x="3640" y="1346"/>
            <a:chExt cx="1324" cy="596"/>
          </a:xfrm>
        </p:grpSpPr>
        <p:sp>
          <p:nvSpPr>
            <p:cNvPr id="63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4" name="Text Box 24"/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HTTP request</a:t>
              </a:r>
              <a:endParaRPr lang="en-US" altLang="en-US" sz="2400" kern="0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65" name="Group 36"/>
          <p:cNvGrpSpPr>
            <a:grpSpLocks/>
          </p:cNvGrpSpPr>
          <p:nvPr/>
        </p:nvGrpSpPr>
        <p:grpSpPr bwMode="auto">
          <a:xfrm>
            <a:off x="8571899" y="2247901"/>
            <a:ext cx="1971675" cy="904875"/>
            <a:chOff x="4141" y="394"/>
            <a:chExt cx="1242" cy="570"/>
          </a:xfrm>
        </p:grpSpPr>
        <p:sp>
          <p:nvSpPr>
            <p:cNvPr id="66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67" name="Text Box 26"/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HTTP response</a:t>
              </a:r>
              <a:endParaRPr lang="en-US" altLang="en-US" sz="2400" kern="0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68" name="Group 37"/>
          <p:cNvGrpSpPr>
            <a:grpSpLocks/>
          </p:cNvGrpSpPr>
          <p:nvPr/>
        </p:nvGrpSpPr>
        <p:grpSpPr bwMode="auto">
          <a:xfrm rot="18416944">
            <a:off x="8436961" y="3533775"/>
            <a:ext cx="2101850" cy="946150"/>
            <a:chOff x="3640" y="1346"/>
            <a:chExt cx="1324" cy="596"/>
          </a:xfrm>
        </p:grpSpPr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0" name="Text Box 24"/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HTTP request</a:t>
              </a:r>
              <a:endParaRPr lang="en-US" altLang="en-US" sz="2400" kern="0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71" name="Group 40"/>
          <p:cNvGrpSpPr>
            <a:grpSpLocks/>
          </p:cNvGrpSpPr>
          <p:nvPr/>
        </p:nvGrpSpPr>
        <p:grpSpPr bwMode="auto">
          <a:xfrm rot="18335063">
            <a:off x="8482999" y="3773488"/>
            <a:ext cx="1971675" cy="904875"/>
            <a:chOff x="4141" y="394"/>
            <a:chExt cx="1242" cy="570"/>
          </a:xfrm>
        </p:grpSpPr>
        <p:sp>
          <p:nvSpPr>
            <p:cNvPr id="72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kern="0" dirty="0">
                  <a:solidFill>
                    <a:srgbClr val="CC0000"/>
                  </a:solidFill>
                </a:rPr>
                <a:t>HTTP response</a:t>
              </a:r>
              <a:endParaRPr lang="en-US" altLang="en-US" sz="2400" kern="0" dirty="0">
                <a:solidFill>
                  <a:srgbClr val="CC0000"/>
                </a:solidFill>
              </a:endParaRPr>
            </a:p>
          </p:txBody>
        </p:sp>
      </p:grpSp>
      <p:pic>
        <p:nvPicPr>
          <p:cNvPr id="74" name="Picture 43" descr="iphone_stylized_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998" y="4189413"/>
            <a:ext cx="382588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Group 44"/>
          <p:cNvGrpSpPr>
            <a:grpSpLocks/>
          </p:cNvGrpSpPr>
          <p:nvPr/>
        </p:nvGrpSpPr>
        <p:grpSpPr bwMode="auto">
          <a:xfrm>
            <a:off x="7440011" y="1371600"/>
            <a:ext cx="1066800" cy="1079500"/>
            <a:chOff x="-44" y="1473"/>
            <a:chExt cx="981" cy="1105"/>
          </a:xfrm>
        </p:grpSpPr>
        <p:pic>
          <p:nvPicPr>
            <p:cNvPr id="76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78" name="Group 47"/>
          <p:cNvGrpSpPr>
            <a:grpSpLocks/>
          </p:cNvGrpSpPr>
          <p:nvPr/>
        </p:nvGrpSpPr>
        <p:grpSpPr bwMode="auto">
          <a:xfrm>
            <a:off x="10561037" y="2536825"/>
            <a:ext cx="695325" cy="1282700"/>
            <a:chOff x="4140" y="429"/>
            <a:chExt cx="1425" cy="2396"/>
          </a:xfrm>
        </p:grpSpPr>
        <p:sp>
          <p:nvSpPr>
            <p:cNvPr id="79" name="Freeform 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" name="Rectangle 49"/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81" name="Freeform 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2" name="Freeform 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3" name="Rectangle 52"/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84" name="Group 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9" name="AutoShape 54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AutoShape 55"/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86" name="Group 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7" name="AutoShape 58"/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AutoShape 59"/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7" name="Rectangle 60"/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88" name="Rectangle 61"/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89" name="Group 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05" name="AutoShape 63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AutoShape 64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0" name="Freeform 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1" name="Group 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3" name="AutoShape 67"/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AutoShape 68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2" name="Rectangle 69"/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3" name="Freeform 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4" name="Freeform 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5" name="Oval 72"/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7" name="AutoShape 74"/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8" name="AutoShape 75"/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9" name="Oval 76"/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0" name="Oval 77"/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800" kern="0">
                <a:solidFill>
                  <a:srgbClr val="FF0000"/>
                </a:solidFill>
              </a:endParaRPr>
            </a:p>
          </p:txBody>
        </p:sp>
        <p:sp>
          <p:nvSpPr>
            <p:cNvPr id="101" name="Oval 78"/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2" name="Rectangle 79"/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0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Cont..</a:t>
            </a:r>
            <a:r>
              <a:rPr lang="is-IS" dirty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client initiates </a:t>
            </a:r>
            <a:r>
              <a:rPr lang="en-US" dirty="0">
                <a:solidFill>
                  <a:schemeClr val="accent6"/>
                </a:solidFill>
              </a:rPr>
              <a:t>TCP connection (creates socket) </a:t>
            </a:r>
            <a:r>
              <a:rPr lang="en-US" dirty="0"/>
              <a:t>to server using port </a:t>
            </a:r>
            <a:r>
              <a:rPr lang="en-US" dirty="0">
                <a:solidFill>
                  <a:schemeClr val="accent6"/>
                </a:solidFill>
              </a:rPr>
              <a:t>80</a:t>
            </a:r>
            <a:r>
              <a:rPr lang="en-US" dirty="0"/>
              <a:t>.</a:t>
            </a:r>
          </a:p>
          <a:p>
            <a:r>
              <a:rPr lang="en-US" dirty="0"/>
              <a:t>A server accepts TCP connection from client.</a:t>
            </a:r>
          </a:p>
          <a:p>
            <a:r>
              <a:rPr lang="en-US" dirty="0"/>
              <a:t>HTTP messages (application-layer protocol messages) exchanged between browser (HTTP client) and Web server (HTTP server).</a:t>
            </a:r>
          </a:p>
          <a:p>
            <a:r>
              <a:rPr lang="en-US" dirty="0"/>
              <a:t>HTTP is “</a:t>
            </a:r>
            <a:r>
              <a:rPr lang="en-US" dirty="0">
                <a:solidFill>
                  <a:schemeClr val="accent6"/>
                </a:solidFill>
              </a:rPr>
              <a:t>stateless protocol</a:t>
            </a:r>
            <a:r>
              <a:rPr lang="en-US" dirty="0"/>
              <a:t>”, server maintains no information about past client requests.</a:t>
            </a:r>
          </a:p>
          <a:p>
            <a:r>
              <a:rPr lang="en-US" dirty="0"/>
              <a:t>HTTP connection types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Non-persistent HTTP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Persistent HTTP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0300BB-0684-3D4D-B567-35472858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Non-persistent HTTP &amp;</a:t>
            </a:r>
            <a:br>
              <a:rPr lang="en-US" dirty="0"/>
            </a:br>
            <a:r>
              <a:rPr lang="en-US" dirty="0"/>
              <a:t>Persistent HTTP Connection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A5FEA-2519-DF4A-9E30-CE87FAAD5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1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90E3E9-8906-CA43-84BA-1932115F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Non-persistent &amp; Persistent Connection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107471-F6AE-5548-BB20-217F12698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Client-Server communication, Client making a series of requests to server, Server responding to each of the requests. </a:t>
            </a:r>
          </a:p>
          <a:p>
            <a:r>
              <a:rPr lang="en-US" dirty="0"/>
              <a:t>Series of requests may be made back-to-back or periodically at regular time interval.</a:t>
            </a:r>
          </a:p>
          <a:p>
            <a:r>
              <a:rPr lang="en-US" dirty="0"/>
              <a:t>So, Application developer need to make an important decision; </a:t>
            </a:r>
          </a:p>
          <a:p>
            <a:pPr lvl="1"/>
            <a:r>
              <a:rPr lang="en-US" dirty="0"/>
              <a:t>Should each request/response pair be sent over a separate TCP connection.</a:t>
            </a:r>
          </a:p>
          <a:p>
            <a:pPr lvl="1"/>
            <a:r>
              <a:rPr lang="en-US" dirty="0"/>
              <a:t>OR should all the requests and corresponding responses be sent over same TCP connection?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3A775-D285-7243-93F3-7AE22FB4B4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6356350"/>
            <a:ext cx="2133600" cy="365125"/>
          </a:xfrm>
        </p:spPr>
        <p:txBody>
          <a:bodyPr/>
          <a:lstStyle/>
          <a:p>
            <a:fld id="{5EA8BEFB-AE5B-48F9-BBAD-B489CDE48C8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187001-C427-7E47-BAD5-577D4185B5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5042" y="3672559"/>
            <a:ext cx="1066800" cy="106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C3E84D-84CE-B74D-82B8-0A3D1DF666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79390" y="4509655"/>
            <a:ext cx="1422400" cy="1422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20ABC4-1347-9044-82CE-07C0C52DFF0F}"/>
              </a:ext>
            </a:extLst>
          </p:cNvPr>
          <p:cNvCxnSpPr>
            <a:cxnSpLocks/>
          </p:cNvCxnSpPr>
          <p:nvPr/>
        </p:nvCxnSpPr>
        <p:spPr>
          <a:xfrm>
            <a:off x="5019310" y="4053559"/>
            <a:ext cx="1046790" cy="45609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A3E301-4D1F-134F-B56E-579C0923C53C}"/>
              </a:ext>
            </a:extLst>
          </p:cNvPr>
          <p:cNvCxnSpPr>
            <a:cxnSpLocks/>
          </p:cNvCxnSpPr>
          <p:nvPr/>
        </p:nvCxnSpPr>
        <p:spPr>
          <a:xfrm>
            <a:off x="4925200" y="4509655"/>
            <a:ext cx="954190" cy="44167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A8C4CC-030B-144B-999E-920BF0B65DC8}"/>
              </a:ext>
            </a:extLst>
          </p:cNvPr>
          <p:cNvCxnSpPr>
            <a:cxnSpLocks/>
          </p:cNvCxnSpPr>
          <p:nvPr/>
        </p:nvCxnSpPr>
        <p:spPr>
          <a:xfrm>
            <a:off x="4438354" y="4725555"/>
            <a:ext cx="1383568" cy="80755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7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repeatCount="indefinite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Non-persistent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non-persistent connection is </a:t>
            </a:r>
            <a:r>
              <a:rPr lang="en-IN" dirty="0">
                <a:solidFill>
                  <a:schemeClr val="accent6"/>
                </a:solidFill>
              </a:rPr>
              <a:t>closed after the server sends the requested </a:t>
            </a:r>
            <a:r>
              <a:rPr lang="en-IN" dirty="0"/>
              <a:t>object to the client. </a:t>
            </a:r>
          </a:p>
          <a:p>
            <a:r>
              <a:rPr lang="en-IN" dirty="0"/>
              <a:t>The connection is used exactly for </a:t>
            </a:r>
            <a:r>
              <a:rPr lang="en-IN" dirty="0">
                <a:solidFill>
                  <a:schemeClr val="accent6"/>
                </a:solidFill>
              </a:rPr>
              <a:t>one request and one response</a:t>
            </a:r>
            <a:r>
              <a:rPr lang="en-IN" dirty="0"/>
              <a:t>.</a:t>
            </a:r>
            <a:endParaRPr lang="en-US" dirty="0"/>
          </a:p>
          <a:p>
            <a:r>
              <a:rPr lang="en-IN" dirty="0"/>
              <a:t>For downloading multiple objects, it required multiple connections.</a:t>
            </a:r>
            <a:endParaRPr lang="en-US" dirty="0"/>
          </a:p>
          <a:p>
            <a:r>
              <a:rPr lang="en-IN" dirty="0"/>
              <a:t>Non-persistent connections are the default mode for </a:t>
            </a:r>
            <a:r>
              <a:rPr lang="en-IN" dirty="0">
                <a:solidFill>
                  <a:schemeClr val="accent6"/>
                </a:solidFill>
              </a:rPr>
              <a:t>HTTP/1.0</a:t>
            </a:r>
            <a:r>
              <a:rPr lang="en-IN" dirty="0"/>
              <a:t>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Transferring a webpage from server to client, webpage consists of a base HTML file and 10 JPEG images. </a:t>
            </a:r>
          </a:p>
          <a:p>
            <a:r>
              <a:rPr lang="en-US" dirty="0"/>
              <a:t>Total 11 object are residing on server.</a:t>
            </a:r>
          </a:p>
        </p:txBody>
      </p:sp>
    </p:spTree>
    <p:extLst>
      <p:ext uri="{BB962C8B-B14F-4D97-AF65-F5344CB8AC3E}">
        <p14:creationId xmlns:p14="http://schemas.microsoft.com/office/powerpoint/2010/main" val="11337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6399427" y="4528566"/>
            <a:ext cx="4190389" cy="3148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1801781" y="6084310"/>
            <a:ext cx="5149278" cy="35941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1793084" y="4805291"/>
            <a:ext cx="4528158" cy="111710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6399427" y="3236176"/>
            <a:ext cx="4190389" cy="112804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1765394" y="2895600"/>
            <a:ext cx="4011215" cy="13264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6187354" y="1872771"/>
            <a:ext cx="4539527" cy="10782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1793085" y="1687283"/>
            <a:ext cx="4026691" cy="8697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Non-persistent HTTP – Cont.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URL: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509712" y="836517"/>
            <a:ext cx="6996113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charset="2"/>
              <a:buNone/>
            </a:pPr>
            <a:r>
              <a:rPr lang="en-US" altLang="en-US" b="1" dirty="0" err="1">
                <a:latin typeface="Courier New" charset="0"/>
              </a:rPr>
              <a:t>www.someSchool.edu</a:t>
            </a:r>
            <a:r>
              <a:rPr lang="en-US" altLang="en-US" b="1" dirty="0">
                <a:latin typeface="Courier New" charset="0"/>
              </a:rPr>
              <a:t>/</a:t>
            </a:r>
            <a:r>
              <a:rPr lang="en-US" altLang="en-US" b="1" dirty="0" err="1">
                <a:latin typeface="Courier New" charset="0"/>
              </a:rPr>
              <a:t>someDepartment</a:t>
            </a:r>
            <a:r>
              <a:rPr lang="en-US" altLang="en-US" b="1" dirty="0">
                <a:latin typeface="Courier New" charset="0"/>
              </a:rPr>
              <a:t>/</a:t>
            </a:r>
            <a:r>
              <a:rPr lang="en-US" altLang="en-US" b="1" dirty="0" err="1">
                <a:latin typeface="Courier New" charset="0"/>
              </a:rPr>
              <a:t>home.index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67" name="Rectangle 4"/>
          <p:cNvSpPr txBox="1">
            <a:spLocks noChangeArrowheads="1"/>
          </p:cNvSpPr>
          <p:nvPr/>
        </p:nvSpPr>
        <p:spPr>
          <a:xfrm>
            <a:off x="1774036" y="1653380"/>
            <a:ext cx="4452934" cy="1017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dirty="0">
                <a:solidFill>
                  <a:srgbClr val="CC0000"/>
                </a:solidFill>
                <a:ea typeface="ＭＳ Ｐゴシック" charset="-128"/>
              </a:rPr>
              <a:t>1a</a:t>
            </a:r>
            <a:r>
              <a:rPr lang="en-US" altLang="en-US" sz="1800" dirty="0">
                <a:solidFill>
                  <a:srgbClr val="FF0000"/>
                </a:solidFill>
                <a:ea typeface="ＭＳ Ｐゴシック" charset="-128"/>
              </a:rPr>
              <a:t>.</a:t>
            </a:r>
            <a:r>
              <a:rPr lang="en-US" altLang="en-US" sz="1800" dirty="0">
                <a:ea typeface="ＭＳ Ｐゴシック" charset="-128"/>
              </a:rPr>
              <a:t> HTTP client initiates TCP connection to HTTP server (process) at </a:t>
            </a:r>
            <a:r>
              <a:rPr lang="en-US" altLang="en-US" sz="1800" dirty="0" err="1">
                <a:ea typeface="ＭＳ Ｐゴシック" charset="-128"/>
              </a:rPr>
              <a:t>www.someSchool.edu</a:t>
            </a:r>
            <a:r>
              <a:rPr lang="en-US" altLang="en-US" sz="1800" dirty="0">
                <a:ea typeface="ＭＳ Ｐゴシック" charset="-128"/>
              </a:rPr>
              <a:t> on port 80</a:t>
            </a:r>
          </a:p>
        </p:txBody>
      </p:sp>
      <p:sp>
        <p:nvSpPr>
          <p:cNvPr id="68" name="Rectangle 6"/>
          <p:cNvSpPr>
            <a:spLocks noChangeArrowheads="1"/>
          </p:cNvSpPr>
          <p:nvPr/>
        </p:nvSpPr>
        <p:spPr bwMode="auto">
          <a:xfrm>
            <a:off x="6189266" y="1914129"/>
            <a:ext cx="44005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1b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server at host </a:t>
            </a:r>
            <a:r>
              <a:rPr lang="en-US" altLang="en-US" sz="1800" dirty="0" err="1">
                <a:latin typeface="+mn-lt"/>
              </a:rPr>
              <a:t>www.someSchool.edu</a:t>
            </a:r>
            <a:r>
              <a:rPr lang="en-US" altLang="en-US" sz="1800" dirty="0">
                <a:latin typeface="+mn-lt"/>
              </a:rPr>
              <a:t> waiting for TCP connection at port 80.  </a:t>
            </a:r>
            <a:r>
              <a:rPr lang="ja-JP" altLang="en-US" sz="1800" dirty="0">
                <a:latin typeface="+mn-lt"/>
              </a:rPr>
              <a:t>“</a:t>
            </a:r>
            <a:r>
              <a:rPr lang="en-US" altLang="ja-JP" sz="1800" dirty="0">
                <a:latin typeface="+mn-lt"/>
              </a:rPr>
              <a:t>accepts</a:t>
            </a:r>
            <a:r>
              <a:rPr lang="ja-JP" altLang="en-US" sz="1800" dirty="0">
                <a:latin typeface="+mn-lt"/>
              </a:rPr>
              <a:t>”</a:t>
            </a:r>
            <a:r>
              <a:rPr lang="en-US" altLang="ja-JP" sz="1800" dirty="0">
                <a:latin typeface="+mn-lt"/>
              </a:rPr>
              <a:t> connection, notifying client</a:t>
            </a:r>
            <a:endParaRPr lang="en-US" altLang="en-US" sz="1800" dirty="0">
              <a:latin typeface="+mn-lt"/>
            </a:endParaRPr>
          </a:p>
        </p:txBody>
      </p:sp>
      <p:sp>
        <p:nvSpPr>
          <p:cNvPr id="69" name="Line 8"/>
          <p:cNvSpPr>
            <a:spLocks noChangeShapeType="1"/>
          </p:cNvSpPr>
          <p:nvPr/>
        </p:nvSpPr>
        <p:spPr bwMode="auto">
          <a:xfrm>
            <a:off x="5272089" y="1972069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1771654" y="2830501"/>
            <a:ext cx="4024313" cy="145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2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client sends HTTP </a:t>
            </a:r>
            <a:r>
              <a:rPr lang="en-US" altLang="en-US" sz="1800" i="1" dirty="0">
                <a:solidFill>
                  <a:srgbClr val="000099"/>
                </a:solidFill>
                <a:latin typeface="+mn-lt"/>
              </a:rPr>
              <a:t>request message</a:t>
            </a:r>
            <a:r>
              <a:rPr lang="en-US" altLang="en-US" sz="1800" dirty="0">
                <a:latin typeface="+mn-lt"/>
              </a:rPr>
              <a:t> (containing URL) into TCP connection socket. Message indicates that client wants object </a:t>
            </a:r>
            <a:r>
              <a:rPr lang="en-US" altLang="en-US" sz="1800" dirty="0" err="1">
                <a:latin typeface="+mn-lt"/>
              </a:rPr>
              <a:t>someDepartment</a:t>
            </a:r>
            <a:r>
              <a:rPr lang="en-US" altLang="en-US" sz="1800" dirty="0">
                <a:latin typeface="+mn-lt"/>
              </a:rPr>
              <a:t>/</a:t>
            </a:r>
            <a:r>
              <a:rPr lang="en-US" altLang="en-US" sz="1800" dirty="0" err="1">
                <a:latin typeface="+mn-lt"/>
              </a:rPr>
              <a:t>home.index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 flipH="1">
            <a:off x="5498285" y="2688826"/>
            <a:ext cx="869177" cy="23776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7"/>
          <p:cNvSpPr>
            <a:spLocks noChangeArrowheads="1"/>
          </p:cNvSpPr>
          <p:nvPr/>
        </p:nvSpPr>
        <p:spPr bwMode="auto">
          <a:xfrm>
            <a:off x="6401715" y="3215357"/>
            <a:ext cx="4298249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3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.</a:t>
            </a:r>
            <a:r>
              <a:rPr lang="en-US" altLang="en-US" sz="1800" dirty="0">
                <a:latin typeface="+mn-lt"/>
              </a:rPr>
              <a:t> HTTP server receives request message, forms </a:t>
            </a:r>
            <a:r>
              <a:rPr lang="en-US" altLang="en-US" sz="1800" i="1" dirty="0">
                <a:solidFill>
                  <a:srgbClr val="000099"/>
                </a:solidFill>
                <a:latin typeface="+mn-lt"/>
              </a:rPr>
              <a:t>response message</a:t>
            </a:r>
            <a:r>
              <a:rPr lang="en-US" altLang="en-US" sz="1800" dirty="0">
                <a:latin typeface="+mn-lt"/>
              </a:rPr>
              <a:t> containing requested object, and sends message into its socket</a:t>
            </a:r>
          </a:p>
        </p:txBody>
      </p:sp>
      <p:sp>
        <p:nvSpPr>
          <p:cNvPr id="73" name="Line 9"/>
          <p:cNvSpPr>
            <a:spLocks noChangeShapeType="1"/>
          </p:cNvSpPr>
          <p:nvPr/>
        </p:nvSpPr>
        <p:spPr bwMode="auto">
          <a:xfrm>
            <a:off x="5412584" y="3326250"/>
            <a:ext cx="1095376" cy="47955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 flipH="1">
            <a:off x="5412584" y="4185152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8"/>
          <p:cNvSpPr>
            <a:spLocks noChangeArrowheads="1"/>
          </p:cNvSpPr>
          <p:nvPr/>
        </p:nvSpPr>
        <p:spPr bwMode="auto">
          <a:xfrm>
            <a:off x="6343650" y="4490467"/>
            <a:ext cx="4324351" cy="49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  4.</a:t>
            </a:r>
            <a:r>
              <a:rPr lang="en-US" altLang="en-US" sz="1800" dirty="0">
                <a:latin typeface="+mn-lt"/>
              </a:rPr>
              <a:t> HTTP server closes TCP connection. </a:t>
            </a:r>
          </a:p>
        </p:txBody>
      </p:sp>
      <p:sp>
        <p:nvSpPr>
          <p:cNvPr id="76" name="Rectangle 6"/>
          <p:cNvSpPr txBox="1">
            <a:spLocks noChangeArrowheads="1"/>
          </p:cNvSpPr>
          <p:nvPr/>
        </p:nvSpPr>
        <p:spPr>
          <a:xfrm>
            <a:off x="1777208" y="4772025"/>
            <a:ext cx="4730729" cy="11234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39713">
              <a:buNone/>
            </a:pPr>
            <a:r>
              <a:rPr lang="en-US" altLang="en-US" sz="1800" dirty="0">
                <a:solidFill>
                  <a:srgbClr val="CC0000"/>
                </a:solidFill>
                <a:ea typeface="ＭＳ Ｐゴシック" charset="-128"/>
              </a:rPr>
              <a:t>5.</a:t>
            </a:r>
            <a:r>
              <a:rPr lang="en-US" altLang="en-US" sz="1800" dirty="0">
                <a:ea typeface="ＭＳ Ｐゴシック" charset="-128"/>
              </a:rPr>
              <a:t> HTTP client receives response message containing html file, displays html. Parsing html file, finds 10 referenced jpeg objects</a:t>
            </a:r>
          </a:p>
        </p:txBody>
      </p:sp>
      <p:sp>
        <p:nvSpPr>
          <p:cNvPr id="77" name="Rectangle 7"/>
          <p:cNvSpPr>
            <a:spLocks noChangeArrowheads="1"/>
          </p:cNvSpPr>
          <p:nvPr/>
        </p:nvSpPr>
        <p:spPr bwMode="auto">
          <a:xfrm>
            <a:off x="1762420" y="6105635"/>
            <a:ext cx="5268032" cy="41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indent="-239713"/>
            <a:r>
              <a:rPr lang="en-US" altLang="en-US" sz="1800" dirty="0">
                <a:solidFill>
                  <a:srgbClr val="CC0000"/>
                </a:solidFill>
                <a:latin typeface="+mn-lt"/>
              </a:rPr>
              <a:t>6.</a:t>
            </a:r>
            <a:r>
              <a:rPr lang="en-US" altLang="en-US" sz="1800" dirty="0">
                <a:latin typeface="+mn-lt"/>
              </a:rPr>
              <a:t> Steps 1-5 repeated for each of 10 jpeg objects</a:t>
            </a:r>
          </a:p>
        </p:txBody>
      </p:sp>
      <p:grpSp>
        <p:nvGrpSpPr>
          <p:cNvPr id="85" name="Group 84"/>
          <p:cNvGrpSpPr/>
          <p:nvPr/>
        </p:nvGrpSpPr>
        <p:grpSpPr>
          <a:xfrm flipH="1">
            <a:off x="477667" y="1707002"/>
            <a:ext cx="745845" cy="4816934"/>
            <a:chOff x="-5046783" y="2095500"/>
            <a:chExt cx="12167477" cy="4816934"/>
          </a:xfrm>
        </p:grpSpPr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476250" y="2095500"/>
              <a:ext cx="0" cy="44958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n>
                  <a:solidFill>
                    <a:sysClr val="windowText" lastClr="000000"/>
                  </a:solidFill>
                </a:ln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4" name="Text Box 12"/>
            <p:cNvSpPr txBox="1">
              <a:spLocks noChangeArrowheads="1"/>
            </p:cNvSpPr>
            <p:nvPr/>
          </p:nvSpPr>
          <p:spPr bwMode="auto">
            <a:xfrm>
              <a:off x="-5046783" y="6512324"/>
              <a:ext cx="1216747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chemeClr val="accent6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03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9" grpId="0" animBg="1"/>
      <p:bldP spid="67" grpId="0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 animBg="1"/>
      <p:bldP spid="75" grpId="0"/>
      <p:bldP spid="76" grpId="0"/>
      <p:bldP spid="7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Non-persistent HTTP: Response time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RTT(</a:t>
            </a:r>
            <a:r>
              <a:rPr lang="en-US" dirty="0">
                <a:solidFill>
                  <a:schemeClr val="accent6"/>
                </a:solidFill>
              </a:rPr>
              <a:t>round-trip time</a:t>
            </a:r>
            <a:r>
              <a:rPr lang="en-US" dirty="0"/>
              <a:t>): A time for a small packet to travel from client to server and vice versa.</a:t>
            </a:r>
          </a:p>
          <a:p>
            <a:r>
              <a:rPr lang="en-US" dirty="0"/>
              <a:t>HTTP response time:</a:t>
            </a:r>
          </a:p>
          <a:p>
            <a:pPr lvl="1"/>
            <a:r>
              <a:rPr lang="en-US" dirty="0"/>
              <a:t>One RTT to initiate TCP connection.</a:t>
            </a:r>
          </a:p>
          <a:p>
            <a:pPr lvl="1"/>
            <a:r>
              <a:rPr lang="en-US" dirty="0"/>
              <a:t>One RTT for HTTP request and first few bytes of HTTP response to return.</a:t>
            </a:r>
          </a:p>
          <a:p>
            <a:pPr lvl="1"/>
            <a:r>
              <a:rPr lang="en-US" dirty="0"/>
              <a:t>File transmission time</a:t>
            </a:r>
          </a:p>
          <a:p>
            <a:endParaRPr lang="en-US" dirty="0"/>
          </a:p>
        </p:txBody>
      </p:sp>
      <p:sp>
        <p:nvSpPr>
          <p:cNvPr id="63" name="Line 15"/>
          <p:cNvSpPr>
            <a:spLocks noChangeShapeType="1"/>
          </p:cNvSpPr>
          <p:nvPr/>
        </p:nvSpPr>
        <p:spPr bwMode="auto">
          <a:xfrm>
            <a:off x="9142412" y="2828925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4" name="Line 16"/>
          <p:cNvSpPr>
            <a:spLocks noChangeShapeType="1"/>
          </p:cNvSpPr>
          <p:nvPr/>
        </p:nvSpPr>
        <p:spPr bwMode="auto">
          <a:xfrm>
            <a:off x="10833099" y="2822575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5" name="Line 17"/>
          <p:cNvSpPr>
            <a:spLocks noChangeShapeType="1"/>
          </p:cNvSpPr>
          <p:nvPr/>
        </p:nvSpPr>
        <p:spPr bwMode="auto">
          <a:xfrm>
            <a:off x="9156699" y="3060701"/>
            <a:ext cx="1684338" cy="390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flipH="1">
            <a:off x="9142413" y="3498851"/>
            <a:ext cx="1673225" cy="403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7" name="Line 19"/>
          <p:cNvSpPr>
            <a:spLocks noChangeShapeType="1"/>
          </p:cNvSpPr>
          <p:nvPr/>
        </p:nvSpPr>
        <p:spPr bwMode="auto">
          <a:xfrm>
            <a:off x="9150349" y="4006851"/>
            <a:ext cx="1684338" cy="390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8" name="Line 20"/>
          <p:cNvSpPr>
            <a:spLocks noChangeShapeType="1"/>
          </p:cNvSpPr>
          <p:nvPr/>
        </p:nvSpPr>
        <p:spPr bwMode="auto">
          <a:xfrm flipH="1">
            <a:off x="9166225" y="4489450"/>
            <a:ext cx="1673225" cy="379412"/>
          </a:xfrm>
          <a:prstGeom prst="line">
            <a:avLst/>
          </a:prstGeom>
          <a:noFill/>
          <a:ln w="127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9" name="AutoShape 21"/>
          <p:cNvSpPr>
            <a:spLocks/>
          </p:cNvSpPr>
          <p:nvPr/>
        </p:nvSpPr>
        <p:spPr bwMode="auto">
          <a:xfrm>
            <a:off x="10912475" y="4405313"/>
            <a:ext cx="74613" cy="182563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altLang="en-US" sz="2400" kern="0">
              <a:solidFill>
                <a:srgbClr val="000000"/>
              </a:solidFill>
            </a:endParaRPr>
          </a:p>
        </p:txBody>
      </p:sp>
      <p:sp>
        <p:nvSpPr>
          <p:cNvPr id="70" name="Text Box 22"/>
          <p:cNvSpPr txBox="1">
            <a:spLocks noChangeArrowheads="1"/>
          </p:cNvSpPr>
          <p:nvPr/>
        </p:nvSpPr>
        <p:spPr bwMode="auto">
          <a:xfrm>
            <a:off x="10942637" y="4102100"/>
            <a:ext cx="9652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time to 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transmit 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file</a:t>
            </a:r>
          </a:p>
        </p:txBody>
      </p:sp>
      <p:sp>
        <p:nvSpPr>
          <p:cNvPr id="71" name="Line 23"/>
          <p:cNvSpPr>
            <a:spLocks noChangeShapeType="1"/>
          </p:cNvSpPr>
          <p:nvPr/>
        </p:nvSpPr>
        <p:spPr bwMode="auto">
          <a:xfrm>
            <a:off x="8751888" y="3035301"/>
            <a:ext cx="3905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" name="Text Box 24"/>
          <p:cNvSpPr txBox="1">
            <a:spLocks noChangeArrowheads="1"/>
          </p:cNvSpPr>
          <p:nvPr/>
        </p:nvSpPr>
        <p:spPr bwMode="auto">
          <a:xfrm>
            <a:off x="7621587" y="2747962"/>
            <a:ext cx="12319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initiate TCP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connection</a:t>
            </a:r>
          </a:p>
        </p:txBody>
      </p:sp>
      <p:sp>
        <p:nvSpPr>
          <p:cNvPr id="73" name="AutoShape 25"/>
          <p:cNvSpPr>
            <a:spLocks/>
          </p:cNvSpPr>
          <p:nvPr/>
        </p:nvSpPr>
        <p:spPr bwMode="auto">
          <a:xfrm>
            <a:off x="8886824" y="3086101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altLang="en-US" sz="2400" kern="0">
              <a:solidFill>
                <a:srgbClr val="000000"/>
              </a:solidFill>
            </a:endParaRPr>
          </a:p>
        </p:txBody>
      </p:sp>
      <p:sp>
        <p:nvSpPr>
          <p:cNvPr id="74" name="Text Box 26"/>
          <p:cNvSpPr txBox="1">
            <a:spLocks noChangeArrowheads="1"/>
          </p:cNvSpPr>
          <p:nvPr/>
        </p:nvSpPr>
        <p:spPr bwMode="auto">
          <a:xfrm>
            <a:off x="8404224" y="3297237"/>
            <a:ext cx="5778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000000"/>
                </a:solidFill>
              </a:rPr>
              <a:t>RTT</a:t>
            </a:r>
          </a:p>
        </p:txBody>
      </p:sp>
      <p:sp>
        <p:nvSpPr>
          <p:cNvPr id="75" name="Line 27"/>
          <p:cNvSpPr>
            <a:spLocks noChangeShapeType="1"/>
          </p:cNvSpPr>
          <p:nvPr/>
        </p:nvSpPr>
        <p:spPr bwMode="auto">
          <a:xfrm>
            <a:off x="8801100" y="3940175"/>
            <a:ext cx="3540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6" name="Text Box 28"/>
          <p:cNvSpPr txBox="1">
            <a:spLocks noChangeArrowheads="1"/>
          </p:cNvSpPr>
          <p:nvPr/>
        </p:nvSpPr>
        <p:spPr bwMode="auto">
          <a:xfrm>
            <a:off x="8050212" y="3640137"/>
            <a:ext cx="8620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request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file</a:t>
            </a:r>
          </a:p>
        </p:txBody>
      </p:sp>
      <p:sp>
        <p:nvSpPr>
          <p:cNvPr id="77" name="AutoShape 29"/>
          <p:cNvSpPr>
            <a:spLocks/>
          </p:cNvSpPr>
          <p:nvPr/>
        </p:nvSpPr>
        <p:spPr bwMode="auto">
          <a:xfrm>
            <a:off x="8893174" y="3995738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altLang="en-US" sz="2400" kern="0">
              <a:solidFill>
                <a:srgbClr val="000000"/>
              </a:solidFill>
            </a:endParaRPr>
          </a:p>
        </p:txBody>
      </p:sp>
      <p:sp>
        <p:nvSpPr>
          <p:cNvPr id="78" name="Text Box 30"/>
          <p:cNvSpPr txBox="1">
            <a:spLocks noChangeArrowheads="1"/>
          </p:cNvSpPr>
          <p:nvPr/>
        </p:nvSpPr>
        <p:spPr bwMode="auto">
          <a:xfrm>
            <a:off x="8423274" y="4219576"/>
            <a:ext cx="57785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000000"/>
                </a:solidFill>
              </a:rPr>
              <a:t>RTT</a:t>
            </a:r>
          </a:p>
        </p:txBody>
      </p:sp>
      <p:sp>
        <p:nvSpPr>
          <p:cNvPr id="79" name="Line 35"/>
          <p:cNvSpPr>
            <a:spLocks noChangeShapeType="1"/>
          </p:cNvSpPr>
          <p:nvPr/>
        </p:nvSpPr>
        <p:spPr bwMode="auto">
          <a:xfrm flipH="1">
            <a:off x="8812212" y="4929187"/>
            <a:ext cx="3429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defRPr/>
            </a:pPr>
            <a:endParaRPr lang="en-US" sz="2000" ker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0" name="Text Box 36"/>
          <p:cNvSpPr txBox="1">
            <a:spLocks noChangeArrowheads="1"/>
          </p:cNvSpPr>
          <p:nvPr/>
        </p:nvSpPr>
        <p:spPr bwMode="auto">
          <a:xfrm>
            <a:off x="8269287" y="4776787"/>
            <a:ext cx="9509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file</a:t>
            </a:r>
          </a:p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CC0000"/>
                </a:solidFill>
              </a:rPr>
              <a:t>received</a:t>
            </a:r>
          </a:p>
        </p:txBody>
      </p:sp>
      <p:sp>
        <p:nvSpPr>
          <p:cNvPr id="81" name="Text Box 37"/>
          <p:cNvSpPr txBox="1">
            <a:spLocks noChangeArrowheads="1"/>
          </p:cNvSpPr>
          <p:nvPr/>
        </p:nvSpPr>
        <p:spPr bwMode="auto">
          <a:xfrm>
            <a:off x="8916988" y="5675312"/>
            <a:ext cx="5683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82" name="Text Box 38"/>
          <p:cNvSpPr txBox="1">
            <a:spLocks noChangeArrowheads="1"/>
          </p:cNvSpPr>
          <p:nvPr/>
        </p:nvSpPr>
        <p:spPr bwMode="auto">
          <a:xfrm>
            <a:off x="10594975" y="5657850"/>
            <a:ext cx="568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>
                <a:solidFill>
                  <a:srgbClr val="000000"/>
                </a:solidFill>
              </a:rPr>
              <a:t>time</a:t>
            </a:r>
          </a:p>
        </p:txBody>
      </p:sp>
      <p:grpSp>
        <p:nvGrpSpPr>
          <p:cNvPr id="83" name="Group 43"/>
          <p:cNvGrpSpPr>
            <a:grpSpLocks/>
          </p:cNvGrpSpPr>
          <p:nvPr/>
        </p:nvGrpSpPr>
        <p:grpSpPr bwMode="auto">
          <a:xfrm>
            <a:off x="10633075" y="2055813"/>
            <a:ext cx="423863" cy="684213"/>
            <a:chOff x="4140" y="429"/>
            <a:chExt cx="1425" cy="2396"/>
          </a:xfrm>
        </p:grpSpPr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5" name="Rectangle 45"/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86" name="Freeform 4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8" name="Rectangle 48"/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89" name="Group 4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50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AutoShape 51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0" name="Rectangle 52"/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91" name="Group 5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54"/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AutoShape 55"/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2" name="Rectangle 56"/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3" name="Rectangle 57"/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grpSp>
          <p:nvGrpSpPr>
            <p:cNvPr id="94" name="Group 5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59"/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AutoShape 60"/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5" name="Freeform 6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96" name="Group 6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63"/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AutoShape 64"/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7" name="Rectangle 65"/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98" name="Freeform 6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99" name="Freeform 6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1" name="Freeform 6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02" name="AutoShape 70"/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3" name="AutoShape 71"/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800" kern="0">
                <a:solidFill>
                  <a:srgbClr val="FF0000"/>
                </a:solidFill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7" name="Rectangle 75"/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alt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116" name="Group 76"/>
          <p:cNvGrpSpPr>
            <a:grpSpLocks/>
          </p:cNvGrpSpPr>
          <p:nvPr/>
        </p:nvGrpSpPr>
        <p:grpSpPr bwMode="auto">
          <a:xfrm>
            <a:off x="8631237" y="2078038"/>
            <a:ext cx="698500" cy="709613"/>
            <a:chOff x="-44" y="1473"/>
            <a:chExt cx="981" cy="1105"/>
          </a:xfrm>
        </p:grpSpPr>
        <p:pic>
          <p:nvPicPr>
            <p:cNvPr id="117" name="Picture 7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7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1461622" y="3147881"/>
            <a:ext cx="4518335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/>
              <a:t>Non-persistent HTTP response time = </a:t>
            </a:r>
          </a:p>
          <a:p>
            <a:pPr algn="ctr"/>
            <a:r>
              <a:rPr lang="en-US" sz="2400" i="1" dirty="0"/>
              <a:t>2RTT  </a:t>
            </a:r>
          </a:p>
          <a:p>
            <a:pPr algn="ctr"/>
            <a:r>
              <a:rPr lang="en-US" sz="2400" i="1" dirty="0"/>
              <a:t>+  </a:t>
            </a:r>
          </a:p>
          <a:p>
            <a:pPr algn="ctr"/>
            <a:r>
              <a:rPr lang="en-US" sz="2400" i="1" dirty="0"/>
              <a:t>file transmission time</a:t>
            </a:r>
          </a:p>
        </p:txBody>
      </p:sp>
    </p:spTree>
    <p:extLst>
      <p:ext uri="{BB962C8B-B14F-4D97-AF65-F5344CB8AC3E}">
        <p14:creationId xmlns:p14="http://schemas.microsoft.com/office/powerpoint/2010/main" val="187618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81" grpId="0"/>
      <p:bldP spid="82" grpId="0"/>
      <p:bldP spid="1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Server </a:t>
            </a:r>
            <a:r>
              <a:rPr lang="en-IN" dirty="0">
                <a:solidFill>
                  <a:schemeClr val="accent6"/>
                </a:solidFill>
              </a:rPr>
              <a:t>leaves the TCP connection </a:t>
            </a:r>
            <a:r>
              <a:rPr lang="en-IN" dirty="0"/>
              <a:t>open after sending responses. </a:t>
            </a:r>
          </a:p>
          <a:p>
            <a:pPr lvl="0"/>
            <a:r>
              <a:rPr lang="en-IN" dirty="0"/>
              <a:t>Subsequent HTTP messages between same client and server sent over </a:t>
            </a:r>
            <a:r>
              <a:rPr lang="en-IN" dirty="0">
                <a:solidFill>
                  <a:schemeClr val="accent6"/>
                </a:solidFill>
              </a:rPr>
              <a:t>open connection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The server closes the connection only when it is not used for a certain configurable amount of time. </a:t>
            </a:r>
            <a:endParaRPr lang="en-US" dirty="0"/>
          </a:p>
          <a:p>
            <a:pPr lvl="0"/>
            <a:r>
              <a:rPr lang="en-IN" dirty="0"/>
              <a:t>It requires as little as one round-trip time (RTT) for all the referenced objects.</a:t>
            </a:r>
            <a:endParaRPr lang="en-US" dirty="0"/>
          </a:p>
          <a:p>
            <a:pPr lvl="0"/>
            <a:r>
              <a:rPr lang="en-IN" dirty="0"/>
              <a:t>With persistent connections, the performance is improved by 20%.</a:t>
            </a:r>
            <a:endParaRPr lang="en-US" dirty="0"/>
          </a:p>
          <a:p>
            <a:r>
              <a:rPr lang="en-IN" dirty="0"/>
              <a:t>Persistent connections are the default mode </a:t>
            </a:r>
            <a:r>
              <a:rPr lang="en-IN" dirty="0">
                <a:solidFill>
                  <a:schemeClr val="accent6"/>
                </a:solidFill>
              </a:rPr>
              <a:t>for HTTP/1.1</a:t>
            </a:r>
            <a:r>
              <a:rPr lang="en-IN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2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Message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Request Message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Response Message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in ASCII format which means that human-readable format.</a:t>
            </a:r>
          </a:p>
          <a:p>
            <a:pPr lvl="0"/>
            <a:r>
              <a:rPr lang="en-IN" dirty="0"/>
              <a:t>HTTP request message consist three part:</a:t>
            </a:r>
          </a:p>
          <a:p>
            <a:pPr lvl="1"/>
            <a:r>
              <a:rPr lang="en-IN" dirty="0"/>
              <a:t>Request line</a:t>
            </a:r>
            <a:endParaRPr lang="en-US" dirty="0"/>
          </a:p>
          <a:p>
            <a:pPr lvl="1"/>
            <a:r>
              <a:rPr lang="en-IN" dirty="0"/>
              <a:t>Header line</a:t>
            </a:r>
            <a:endParaRPr lang="en-US" dirty="0"/>
          </a:p>
          <a:p>
            <a:pPr lvl="1"/>
            <a:r>
              <a:rPr lang="en-IN" dirty="0"/>
              <a:t>Carriage return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746251" y="3036889"/>
            <a:ext cx="228940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request line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(GET, POST,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HEAD commands)</a:t>
            </a:r>
            <a:endParaRPr lang="en-US" altLang="en-US" sz="24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3124200" y="3269079"/>
            <a:ext cx="1193800" cy="245646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4194176" y="3705225"/>
            <a:ext cx="149225" cy="1957388"/>
          </a:xfrm>
          <a:custGeom>
            <a:avLst/>
            <a:gdLst>
              <a:gd name="T0" fmla="*/ 2147483646 w 150"/>
              <a:gd name="T1" fmla="*/ 2147483646 h 924"/>
              <a:gd name="T2" fmla="*/ 0 w 150"/>
              <a:gd name="T3" fmla="*/ 0 h 924"/>
              <a:gd name="T4" fmla="*/ 0 w 150"/>
              <a:gd name="T5" fmla="*/ 2147483646 h 924"/>
              <a:gd name="T6" fmla="*/ 2147483646 w 150"/>
              <a:gd name="T7" fmla="*/ 2147483646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28575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3270091" y="4222750"/>
            <a:ext cx="9685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header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 lines</a:t>
            </a:r>
            <a:endParaRPr lang="en-US" altLang="en-US" sz="24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V="1">
            <a:off x="3581401" y="5789613"/>
            <a:ext cx="763589" cy="7521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712913" y="5121276"/>
            <a:ext cx="244329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carriage return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(line feed at start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of line indicates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end of header lines)</a:t>
            </a:r>
            <a:endParaRPr lang="en-US" altLang="en-US" sz="24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4333876" y="3403601"/>
            <a:ext cx="6054725" cy="25685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GET /</a:t>
            </a:r>
            <a:r>
              <a:rPr lang="en-US" altLang="en-US" sz="1800" b="1" dirty="0" err="1">
                <a:latin typeface="Courier New" charset="0"/>
              </a:rPr>
              <a:t>index.html</a:t>
            </a:r>
            <a:r>
              <a:rPr lang="en-US" altLang="en-US" sz="1800" b="1" dirty="0">
                <a:latin typeface="Courier New" charset="0"/>
              </a:rPr>
              <a:t> HTTP/1.1\r\n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Host: www-</a:t>
            </a:r>
            <a:r>
              <a:rPr lang="en-US" altLang="en-US" sz="1800" b="1" dirty="0" err="1">
                <a:latin typeface="Courier New" charset="0"/>
              </a:rPr>
              <a:t>net.cs.umass.edu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User-Agent: Firefox/3.6.10\r\n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Accept: text/</a:t>
            </a:r>
            <a:r>
              <a:rPr lang="en-US" altLang="en-US" sz="1800" b="1" dirty="0" err="1">
                <a:latin typeface="Courier New" charset="0"/>
              </a:rPr>
              <a:t>html,application</a:t>
            </a:r>
            <a:r>
              <a:rPr lang="en-US" altLang="en-US" sz="1800" b="1" dirty="0">
                <a:latin typeface="Courier New" charset="0"/>
              </a:rPr>
              <a:t>/</a:t>
            </a:r>
            <a:r>
              <a:rPr lang="en-US" altLang="en-US" sz="1800" b="1" dirty="0" err="1">
                <a:latin typeface="Courier New" charset="0"/>
              </a:rPr>
              <a:t>xhtml+xml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Accept-Language: </a:t>
            </a:r>
            <a:r>
              <a:rPr lang="en-US" altLang="en-US" sz="1800" b="1" dirty="0" err="1">
                <a:latin typeface="Courier New" charset="0"/>
              </a:rPr>
              <a:t>en-us,en;q</a:t>
            </a:r>
            <a:r>
              <a:rPr lang="en-US" altLang="en-US" sz="1800" b="1" dirty="0">
                <a:latin typeface="Courier New" charset="0"/>
              </a:rPr>
              <a:t>=0.5\r\n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Accept-Encoding: </a:t>
            </a:r>
            <a:r>
              <a:rPr lang="en-US" altLang="en-US" sz="1800" b="1" dirty="0" err="1">
                <a:latin typeface="Courier New" charset="0"/>
              </a:rPr>
              <a:t>gzip,deflate</a:t>
            </a: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Accept-Charset: ISO-8859-1,utf-8;q=0.7\r\n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115\r\n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\r\n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7858125" y="2921000"/>
            <a:ext cx="166688" cy="51435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7908926" y="2633663"/>
            <a:ext cx="24400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600" dirty="0">
                <a:solidFill>
                  <a:schemeClr val="accent6"/>
                </a:solidFill>
                <a:latin typeface="+mn-lt"/>
              </a:rPr>
              <a:t>carriage return character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8061325" y="2930525"/>
            <a:ext cx="18854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600" dirty="0">
                <a:solidFill>
                  <a:schemeClr val="accent6"/>
                </a:solidFill>
                <a:latin typeface="+mn-lt"/>
              </a:rPr>
              <a:t>line-feed character</a:t>
            </a: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>
            <a:off x="8139113" y="3230563"/>
            <a:ext cx="80962" cy="252412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19" grpId="0" animBg="1"/>
      <p:bldP spid="20" grpId="0"/>
      <p:bldP spid="21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06A6-BEEE-7614-7C79-21FC2A30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Principles of Network Applications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94A3-3E0C-B9FA-41A1-808D5812A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11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Request Message -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request line has three fields: </a:t>
            </a:r>
            <a:r>
              <a:rPr lang="en-US" dirty="0">
                <a:solidFill>
                  <a:schemeClr val="accent6"/>
                </a:solidFill>
              </a:rPr>
              <a:t>Method</a:t>
            </a:r>
            <a:r>
              <a:rPr lang="en-US" dirty="0"/>
              <a:t> field, </a:t>
            </a:r>
            <a:r>
              <a:rPr lang="en-US" dirty="0">
                <a:solidFill>
                  <a:schemeClr val="accent6"/>
                </a:solidFill>
              </a:rPr>
              <a:t>URL</a:t>
            </a:r>
            <a:r>
              <a:rPr lang="en-US" dirty="0"/>
              <a:t> field, and </a:t>
            </a:r>
            <a:r>
              <a:rPr lang="en-US" dirty="0">
                <a:solidFill>
                  <a:schemeClr val="accent6"/>
                </a:solidFill>
              </a:rPr>
              <a:t>HTTP version</a:t>
            </a:r>
            <a:r>
              <a:rPr lang="en-US" dirty="0"/>
              <a:t> field. </a:t>
            </a:r>
          </a:p>
          <a:p>
            <a:r>
              <a:rPr lang="en-US" dirty="0"/>
              <a:t>The method field can take on several different values, including GET, POST, HEAD, PUT, and DELETE.</a:t>
            </a:r>
          </a:p>
          <a:p>
            <a:r>
              <a:rPr lang="en-US" dirty="0"/>
              <a:t>In above message, browser is requesting the object /</a:t>
            </a:r>
            <a:r>
              <a:rPr lang="en-US" dirty="0" err="1"/>
              <a:t>somedir</a:t>
            </a:r>
            <a:r>
              <a:rPr lang="en-US" dirty="0"/>
              <a:t>/</a:t>
            </a:r>
            <a:r>
              <a:rPr lang="en-US" dirty="0" err="1"/>
              <a:t>page.html</a:t>
            </a:r>
            <a:r>
              <a:rPr lang="en-US" dirty="0"/>
              <a:t> and version is self-explanatory; browser implements version HTTP/1.1.</a:t>
            </a:r>
          </a:p>
          <a:p>
            <a:r>
              <a:rPr lang="en-US" dirty="0"/>
              <a:t>The header line Host: www-</a:t>
            </a:r>
            <a:r>
              <a:rPr lang="en-US" dirty="0" err="1"/>
              <a:t>net.cs.umass.edu</a:t>
            </a:r>
            <a:r>
              <a:rPr lang="en-US" dirty="0"/>
              <a:t> specifies the host on which the object resides.</a:t>
            </a:r>
          </a:p>
          <a:p>
            <a:r>
              <a:rPr lang="en-US" dirty="0"/>
              <a:t>User agent indicate browser name and version.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 response message consist of three part</a:t>
            </a:r>
            <a:r>
              <a:rPr lang="en-US" dirty="0"/>
              <a:t>: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Status line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Header line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Data (Entity body)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599618" y="2514601"/>
            <a:ext cx="176905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status line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(protocol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status code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status phrase)</a:t>
            </a:r>
            <a:endParaRPr lang="en-US" altLang="en-US" sz="24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2895601" y="2795588"/>
            <a:ext cx="835025" cy="48869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3581401" y="3078162"/>
            <a:ext cx="257175" cy="2941638"/>
          </a:xfrm>
          <a:custGeom>
            <a:avLst/>
            <a:gdLst>
              <a:gd name="T0" fmla="*/ 2147483646 w 162"/>
              <a:gd name="T1" fmla="*/ 2147483646 h 1428"/>
              <a:gd name="T2" fmla="*/ 0 w 162"/>
              <a:gd name="T3" fmla="*/ 0 h 1428"/>
              <a:gd name="T4" fmla="*/ 0 w 162"/>
              <a:gd name="T5" fmla="*/ 2147483646 h 1428"/>
              <a:gd name="T6" fmla="*/ 2147483646 w 162"/>
              <a:gd name="T7" fmla="*/ 2147483646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ln>
            <a:headEnd/>
            <a:tailE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607447" y="3967237"/>
            <a:ext cx="96853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header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 lines</a:t>
            </a:r>
            <a:endParaRPr lang="en-US" altLang="en-US" sz="24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2971801" y="5981710"/>
            <a:ext cx="758825" cy="11429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774093" y="5394326"/>
            <a:ext cx="133402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data, e.g.,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requested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accent6"/>
                </a:solidFill>
                <a:latin typeface="+mn-lt"/>
              </a:rPr>
              <a:t>HTML file</a:t>
            </a:r>
            <a:endParaRPr lang="en-US" altLang="en-US" sz="24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767138" y="2743201"/>
            <a:ext cx="6311900" cy="3559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 -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status line has three fields: </a:t>
            </a:r>
            <a:r>
              <a:rPr lang="en-IN" dirty="0">
                <a:solidFill>
                  <a:schemeClr val="accent6"/>
                </a:solidFill>
              </a:rPr>
              <a:t>protocol version </a:t>
            </a:r>
            <a:r>
              <a:rPr lang="en-IN" dirty="0"/>
              <a:t>field, </a:t>
            </a:r>
            <a:r>
              <a:rPr lang="en-IN" dirty="0">
                <a:solidFill>
                  <a:schemeClr val="accent6"/>
                </a:solidFill>
              </a:rPr>
              <a:t>status code </a:t>
            </a:r>
            <a:r>
              <a:rPr lang="en-IN" dirty="0"/>
              <a:t>and </a:t>
            </a:r>
            <a:r>
              <a:rPr lang="en-IN" dirty="0">
                <a:solidFill>
                  <a:schemeClr val="accent6"/>
                </a:solidFill>
              </a:rPr>
              <a:t>corresponding status message</a:t>
            </a:r>
            <a:r>
              <a:rPr lang="en-IN" dirty="0"/>
              <a:t>. </a:t>
            </a:r>
            <a:endParaRPr lang="en-US" dirty="0"/>
          </a:p>
          <a:p>
            <a:pPr lvl="0"/>
            <a:r>
              <a:rPr lang="en-IN" dirty="0"/>
              <a:t>In below example, the status line indicates that the server is using HTTP/1.1 and that everything is OK.</a:t>
            </a:r>
            <a:endParaRPr lang="en-US" dirty="0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941942D6-B96D-624F-BEE6-C980F4438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50" y="2713613"/>
            <a:ext cx="7505700" cy="2841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 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8861A-54E7-7E40-B4D2-BB6BF2AB1B50}"/>
              </a:ext>
            </a:extLst>
          </p:cNvPr>
          <p:cNvSpPr txBox="1"/>
          <p:nvPr/>
        </p:nvSpPr>
        <p:spPr>
          <a:xfrm>
            <a:off x="2343000" y="5632681"/>
            <a:ext cx="750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dirty="0">
                <a:solidFill>
                  <a:schemeClr val="accent6"/>
                </a:solidFill>
              </a:rPr>
              <a:t>Date</a:t>
            </a:r>
            <a:r>
              <a:rPr lang="en-IN" sz="2200" dirty="0"/>
              <a:t>: header line indicates the time and date when the HTTP response was created and sent by the server.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8211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 -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status line has three fields: </a:t>
            </a:r>
            <a:r>
              <a:rPr lang="en-IN" dirty="0">
                <a:solidFill>
                  <a:schemeClr val="accent6"/>
                </a:solidFill>
              </a:rPr>
              <a:t>protocol version </a:t>
            </a:r>
            <a:r>
              <a:rPr lang="en-IN" dirty="0"/>
              <a:t>field, </a:t>
            </a:r>
            <a:r>
              <a:rPr lang="en-IN" dirty="0">
                <a:solidFill>
                  <a:schemeClr val="accent6"/>
                </a:solidFill>
              </a:rPr>
              <a:t>status code </a:t>
            </a:r>
            <a:r>
              <a:rPr lang="en-IN" dirty="0"/>
              <a:t>and </a:t>
            </a:r>
            <a:r>
              <a:rPr lang="en-IN" dirty="0">
                <a:solidFill>
                  <a:schemeClr val="accent6"/>
                </a:solidFill>
              </a:rPr>
              <a:t>corresponding status message</a:t>
            </a:r>
            <a:r>
              <a:rPr lang="en-IN" dirty="0"/>
              <a:t>. </a:t>
            </a:r>
            <a:endParaRPr lang="en-US" dirty="0"/>
          </a:p>
          <a:p>
            <a:pPr lvl="0"/>
            <a:r>
              <a:rPr lang="en-IN" dirty="0"/>
              <a:t>In below example, the status line indicates that the server is using HTTP/1.1 and that everything is OK.</a:t>
            </a:r>
            <a:endParaRPr lang="en-US" dirty="0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941942D6-B96D-624F-BEE6-C980F4438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50" y="2713613"/>
            <a:ext cx="7505700" cy="2841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 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C438861A-54E7-7E40-B4D2-BB6BF2AB1B50}"/>
              </a:ext>
            </a:extLst>
          </p:cNvPr>
          <p:cNvSpPr txBox="1"/>
          <p:nvPr/>
        </p:nvSpPr>
        <p:spPr>
          <a:xfrm>
            <a:off x="2343000" y="5632681"/>
            <a:ext cx="750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dirty="0">
                <a:solidFill>
                  <a:srgbClr val="FF0000"/>
                </a:solidFill>
              </a:rPr>
              <a:t>Date</a:t>
            </a:r>
            <a:r>
              <a:rPr lang="en-IN" sz="2200" dirty="0"/>
              <a:t>: header line indicates the time and date when the HTTP response was created and sent by the server.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BC7BD-D9AE-194A-A1CD-102C4096A1BF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chemeClr val="accent6"/>
                </a:solidFill>
              </a:rPr>
              <a:t>Server</a:t>
            </a:r>
            <a:r>
              <a:rPr lang="en-IN" sz="2400" dirty="0"/>
              <a:t>: header line indicates that the message was generated by an Apache Web server.</a:t>
            </a:r>
            <a:endParaRPr lang="en-US" sz="2400" dirty="0"/>
          </a:p>
        </p:txBody>
      </p:sp>
      <p:sp>
        <p:nvSpPr>
          <p:cNvPr id="7" name="TextBox 6" hidden="1">
            <a:extLst>
              <a:ext uri="{FF2B5EF4-FFF2-40B4-BE49-F238E27FC236}">
                <a16:creationId xmlns:a16="http://schemas.microsoft.com/office/drawing/2014/main" id="{14DA0617-AEB9-5C42-B15A-333EF597DB07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Last-Modified</a:t>
            </a:r>
            <a:r>
              <a:rPr lang="en-IN" sz="2400" dirty="0"/>
              <a:t>: header line indicates the time and date when the object was created or last modified.</a:t>
            </a:r>
            <a:endParaRPr lang="en-US" sz="2400" dirty="0"/>
          </a:p>
        </p:txBody>
      </p:sp>
      <p:sp>
        <p:nvSpPr>
          <p:cNvPr id="8" name="TextBox 7" hidden="1">
            <a:extLst>
              <a:ext uri="{FF2B5EF4-FFF2-40B4-BE49-F238E27FC236}">
                <a16:creationId xmlns:a16="http://schemas.microsoft.com/office/drawing/2014/main" id="{8C9DF18D-3D2F-0C40-9BAB-143DA0887328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Content-Length</a:t>
            </a:r>
            <a:r>
              <a:rPr lang="en-IN" sz="2400" dirty="0"/>
              <a:t>: header line indicates the number of bytes in the object being sent. </a:t>
            </a:r>
            <a:endParaRPr lang="en-US" sz="2400" dirty="0"/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760071CA-6752-F548-9C8E-BDC90A9B0EEB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Content-Type</a:t>
            </a:r>
            <a:r>
              <a:rPr lang="en-IN" sz="2400" dirty="0"/>
              <a:t>: header line indicates that the object in the entity body is HTML text.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76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 -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status line has three fields: </a:t>
            </a:r>
            <a:r>
              <a:rPr lang="en-IN" dirty="0">
                <a:solidFill>
                  <a:schemeClr val="accent6"/>
                </a:solidFill>
              </a:rPr>
              <a:t>protocol version </a:t>
            </a:r>
            <a:r>
              <a:rPr lang="en-IN" dirty="0"/>
              <a:t>field, </a:t>
            </a:r>
            <a:r>
              <a:rPr lang="en-IN" dirty="0">
                <a:solidFill>
                  <a:schemeClr val="accent6"/>
                </a:solidFill>
              </a:rPr>
              <a:t>status code </a:t>
            </a:r>
            <a:r>
              <a:rPr lang="en-IN" dirty="0"/>
              <a:t>and </a:t>
            </a:r>
            <a:r>
              <a:rPr lang="en-IN" dirty="0">
                <a:solidFill>
                  <a:schemeClr val="accent6"/>
                </a:solidFill>
              </a:rPr>
              <a:t>corresponding status message</a:t>
            </a:r>
            <a:r>
              <a:rPr lang="en-IN" dirty="0"/>
              <a:t>. </a:t>
            </a:r>
            <a:endParaRPr lang="en-US" dirty="0"/>
          </a:p>
          <a:p>
            <a:pPr lvl="0"/>
            <a:r>
              <a:rPr lang="en-IN" dirty="0"/>
              <a:t>In below example, the status line indicates that the server is using HTTP/1.1 and that everything is OK.</a:t>
            </a:r>
            <a:endParaRPr lang="en-US" dirty="0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941942D6-B96D-624F-BEE6-C980F4438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50" y="2713613"/>
            <a:ext cx="7505700" cy="2841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 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C438861A-54E7-7E40-B4D2-BB6BF2AB1B50}"/>
              </a:ext>
            </a:extLst>
          </p:cNvPr>
          <p:cNvSpPr txBox="1"/>
          <p:nvPr/>
        </p:nvSpPr>
        <p:spPr>
          <a:xfrm>
            <a:off x="2343000" y="5632681"/>
            <a:ext cx="750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dirty="0">
                <a:solidFill>
                  <a:srgbClr val="FF0000"/>
                </a:solidFill>
              </a:rPr>
              <a:t>Date</a:t>
            </a:r>
            <a:r>
              <a:rPr lang="en-IN" sz="2200" dirty="0"/>
              <a:t>: header line indicates the time and date when the HTTP response was created and sent by the server.</a:t>
            </a:r>
            <a:endParaRPr lang="en-US" sz="2200" dirty="0"/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4BABC7BD-D9AE-194A-A1CD-102C4096A1BF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Server</a:t>
            </a:r>
            <a:r>
              <a:rPr lang="en-IN" sz="2400" dirty="0"/>
              <a:t>: header line indicates that the message was generated by an Apache Web server.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A0617-AEB9-5C42-B15A-333EF597DB07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chemeClr val="accent6"/>
                </a:solidFill>
              </a:rPr>
              <a:t>Last-Modified</a:t>
            </a:r>
            <a:r>
              <a:rPr lang="en-IN" sz="2400" dirty="0"/>
              <a:t>: header line indicates the time and date when the object was created or last modified.</a:t>
            </a:r>
            <a:endParaRPr lang="en-US" sz="2400" dirty="0"/>
          </a:p>
        </p:txBody>
      </p:sp>
      <p:sp>
        <p:nvSpPr>
          <p:cNvPr id="8" name="TextBox 7" hidden="1">
            <a:extLst>
              <a:ext uri="{FF2B5EF4-FFF2-40B4-BE49-F238E27FC236}">
                <a16:creationId xmlns:a16="http://schemas.microsoft.com/office/drawing/2014/main" id="{8C9DF18D-3D2F-0C40-9BAB-143DA0887328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Content-Length</a:t>
            </a:r>
            <a:r>
              <a:rPr lang="en-IN" sz="2400" dirty="0"/>
              <a:t>: header line indicates the number of bytes in the object being sent. </a:t>
            </a:r>
            <a:endParaRPr lang="en-US" sz="2400" dirty="0"/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760071CA-6752-F548-9C8E-BDC90A9B0EEB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Content-Type</a:t>
            </a:r>
            <a:r>
              <a:rPr lang="en-IN" sz="2400" dirty="0"/>
              <a:t>: header line indicates that the object in the entity body is HTML text.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460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 -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status line has three fields: </a:t>
            </a:r>
            <a:r>
              <a:rPr lang="en-IN" dirty="0">
                <a:solidFill>
                  <a:schemeClr val="accent6"/>
                </a:solidFill>
              </a:rPr>
              <a:t>protocol version </a:t>
            </a:r>
            <a:r>
              <a:rPr lang="en-IN" dirty="0"/>
              <a:t>field, </a:t>
            </a:r>
            <a:r>
              <a:rPr lang="en-IN" dirty="0">
                <a:solidFill>
                  <a:schemeClr val="accent6"/>
                </a:solidFill>
              </a:rPr>
              <a:t>status code </a:t>
            </a:r>
            <a:r>
              <a:rPr lang="en-IN" dirty="0"/>
              <a:t>and </a:t>
            </a:r>
            <a:r>
              <a:rPr lang="en-IN" dirty="0">
                <a:solidFill>
                  <a:schemeClr val="accent6"/>
                </a:solidFill>
              </a:rPr>
              <a:t>corresponding status message</a:t>
            </a:r>
            <a:r>
              <a:rPr lang="en-IN" dirty="0"/>
              <a:t>. </a:t>
            </a:r>
            <a:endParaRPr lang="en-US" dirty="0"/>
          </a:p>
          <a:p>
            <a:pPr lvl="0"/>
            <a:r>
              <a:rPr lang="en-IN" dirty="0"/>
              <a:t>In below example, the status line indicates that the server is using HTTP/1.1 and that everything is OK.</a:t>
            </a:r>
            <a:endParaRPr lang="en-US" dirty="0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941942D6-B96D-624F-BEE6-C980F4438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50" y="2713613"/>
            <a:ext cx="7505700" cy="2841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 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C438861A-54E7-7E40-B4D2-BB6BF2AB1B50}"/>
              </a:ext>
            </a:extLst>
          </p:cNvPr>
          <p:cNvSpPr txBox="1"/>
          <p:nvPr/>
        </p:nvSpPr>
        <p:spPr>
          <a:xfrm>
            <a:off x="2343000" y="5632681"/>
            <a:ext cx="750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dirty="0">
                <a:solidFill>
                  <a:srgbClr val="FF0000"/>
                </a:solidFill>
              </a:rPr>
              <a:t>Date</a:t>
            </a:r>
            <a:r>
              <a:rPr lang="en-IN" sz="2200" dirty="0"/>
              <a:t>: header line indicates the time and date when the HTTP response was created and sent by the server.</a:t>
            </a:r>
            <a:endParaRPr lang="en-US" sz="2200" dirty="0"/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4BABC7BD-D9AE-194A-A1CD-102C4096A1BF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Server</a:t>
            </a:r>
            <a:r>
              <a:rPr lang="en-IN" sz="2400" dirty="0"/>
              <a:t>: header line indicates that the message was generated by an Apache Web server.</a:t>
            </a:r>
            <a:endParaRPr lang="en-US" sz="2400" dirty="0"/>
          </a:p>
        </p:txBody>
      </p:sp>
      <p:sp>
        <p:nvSpPr>
          <p:cNvPr id="7" name="TextBox 6" hidden="1">
            <a:extLst>
              <a:ext uri="{FF2B5EF4-FFF2-40B4-BE49-F238E27FC236}">
                <a16:creationId xmlns:a16="http://schemas.microsoft.com/office/drawing/2014/main" id="{14DA0617-AEB9-5C42-B15A-333EF597DB07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Last-Modified</a:t>
            </a:r>
            <a:r>
              <a:rPr lang="en-IN" sz="2400" dirty="0"/>
              <a:t>: header line indicates the time and date when the object was created or last modified.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DF18D-3D2F-0C40-9BAB-143DA0887328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chemeClr val="accent6"/>
                </a:solidFill>
              </a:rPr>
              <a:t>Content-Length</a:t>
            </a:r>
            <a:r>
              <a:rPr lang="en-IN" sz="2400" dirty="0"/>
              <a:t>: header line indicates the number of bytes in the object being sent. </a:t>
            </a:r>
            <a:endParaRPr lang="en-US" sz="2400" dirty="0"/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760071CA-6752-F548-9C8E-BDC90A9B0EEB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Content-Type</a:t>
            </a:r>
            <a:r>
              <a:rPr lang="en-IN" sz="2400" dirty="0"/>
              <a:t>: header line indicates that the object in the entity body is HTML text.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735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 -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status line has three fields: </a:t>
            </a:r>
            <a:r>
              <a:rPr lang="en-IN" dirty="0">
                <a:solidFill>
                  <a:schemeClr val="accent6"/>
                </a:solidFill>
              </a:rPr>
              <a:t>protocol version </a:t>
            </a:r>
            <a:r>
              <a:rPr lang="en-IN" dirty="0"/>
              <a:t>field, </a:t>
            </a:r>
            <a:r>
              <a:rPr lang="en-IN" dirty="0">
                <a:solidFill>
                  <a:schemeClr val="accent6"/>
                </a:solidFill>
              </a:rPr>
              <a:t>status code </a:t>
            </a:r>
            <a:r>
              <a:rPr lang="en-IN" dirty="0"/>
              <a:t>and </a:t>
            </a:r>
            <a:r>
              <a:rPr lang="en-IN" dirty="0">
                <a:solidFill>
                  <a:schemeClr val="accent6"/>
                </a:solidFill>
              </a:rPr>
              <a:t>corresponding status message</a:t>
            </a:r>
            <a:r>
              <a:rPr lang="en-IN" dirty="0"/>
              <a:t>. </a:t>
            </a:r>
            <a:endParaRPr lang="en-US" dirty="0"/>
          </a:p>
          <a:p>
            <a:pPr lvl="0"/>
            <a:r>
              <a:rPr lang="en-IN" dirty="0"/>
              <a:t>In below example, the status line indicates that the server is using HTTP/1.1 and that everything is OK.</a:t>
            </a:r>
            <a:endParaRPr lang="en-US" dirty="0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941942D6-B96D-624F-BEE6-C980F4438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50" y="2713613"/>
            <a:ext cx="7505700" cy="28415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Server: Apache/2.0.52 (</a:t>
            </a:r>
            <a:r>
              <a:rPr lang="en-US" altLang="en-US" sz="1800" b="1" dirty="0" err="1">
                <a:latin typeface="Courier New" charset="0"/>
              </a:rPr>
              <a:t>CentOS</a:t>
            </a:r>
            <a:r>
              <a:rPr lang="en-US" altLang="en-US" sz="1800" b="1" dirty="0">
                <a:latin typeface="Courier New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 err="1">
                <a:latin typeface="Courier New" charset="0"/>
              </a:rPr>
              <a:t>ETag</a:t>
            </a:r>
            <a:r>
              <a:rPr lang="en-US" altLang="en-US" sz="1800" b="1" dirty="0">
                <a:latin typeface="Courier New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en-US" sz="1800" b="1" dirty="0">
                <a:latin typeface="Courier New" charset="0"/>
              </a:rPr>
              <a:t>Content-Type: text/html; charset=ISO-8859-1\r\n \r\n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it-IT" altLang="en-US" sz="1800" b="1" dirty="0">
                <a:latin typeface="Courier New" charset="0"/>
              </a:rPr>
              <a:t>data data data data data ... </a:t>
            </a:r>
            <a:endParaRPr lang="en-US" altLang="en-US" sz="1800" b="1" dirty="0">
              <a:latin typeface="Courier New" charset="0"/>
            </a:endParaRPr>
          </a:p>
        </p:txBody>
      </p:sp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C438861A-54E7-7E40-B4D2-BB6BF2AB1B50}"/>
              </a:ext>
            </a:extLst>
          </p:cNvPr>
          <p:cNvSpPr txBox="1"/>
          <p:nvPr/>
        </p:nvSpPr>
        <p:spPr>
          <a:xfrm>
            <a:off x="2343000" y="5632681"/>
            <a:ext cx="750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dirty="0">
                <a:solidFill>
                  <a:srgbClr val="FF0000"/>
                </a:solidFill>
              </a:rPr>
              <a:t>Date</a:t>
            </a:r>
            <a:r>
              <a:rPr lang="en-IN" sz="2200" dirty="0"/>
              <a:t>: header line indicates the time and date when the HTTP response was created and sent by the server.</a:t>
            </a:r>
            <a:endParaRPr lang="en-US" sz="2200" dirty="0"/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4BABC7BD-D9AE-194A-A1CD-102C4096A1BF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Server</a:t>
            </a:r>
            <a:r>
              <a:rPr lang="en-IN" sz="2400" dirty="0"/>
              <a:t>: header line indicates that the message was generated by an Apache Web server.</a:t>
            </a:r>
            <a:endParaRPr lang="en-US" sz="2400" dirty="0"/>
          </a:p>
        </p:txBody>
      </p:sp>
      <p:sp>
        <p:nvSpPr>
          <p:cNvPr id="7" name="TextBox 6" hidden="1">
            <a:extLst>
              <a:ext uri="{FF2B5EF4-FFF2-40B4-BE49-F238E27FC236}">
                <a16:creationId xmlns:a16="http://schemas.microsoft.com/office/drawing/2014/main" id="{14DA0617-AEB9-5C42-B15A-333EF597DB07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Last-Modified</a:t>
            </a:r>
            <a:r>
              <a:rPr lang="en-IN" sz="2400" dirty="0"/>
              <a:t>: header line indicates the time and date when the object was created or last modified.</a:t>
            </a:r>
            <a:endParaRPr lang="en-US" sz="2400" dirty="0"/>
          </a:p>
        </p:txBody>
      </p:sp>
      <p:sp>
        <p:nvSpPr>
          <p:cNvPr id="8" name="TextBox 7" hidden="1">
            <a:extLst>
              <a:ext uri="{FF2B5EF4-FFF2-40B4-BE49-F238E27FC236}">
                <a16:creationId xmlns:a16="http://schemas.microsoft.com/office/drawing/2014/main" id="{8C9DF18D-3D2F-0C40-9BAB-143DA0887328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rgbClr val="FF0000"/>
                </a:solidFill>
              </a:rPr>
              <a:t>Content-Length</a:t>
            </a:r>
            <a:r>
              <a:rPr lang="en-IN" sz="2400" dirty="0"/>
              <a:t>: header line indicates the number of bytes in the object being sent.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071CA-6752-F548-9C8E-BDC90A9B0EEB}"/>
              </a:ext>
            </a:extLst>
          </p:cNvPr>
          <p:cNvSpPr txBox="1"/>
          <p:nvPr/>
        </p:nvSpPr>
        <p:spPr>
          <a:xfrm>
            <a:off x="2342850" y="5634001"/>
            <a:ext cx="75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2400" dirty="0">
                <a:solidFill>
                  <a:schemeClr val="accent6"/>
                </a:solidFill>
              </a:rPr>
              <a:t>Content-Type</a:t>
            </a:r>
            <a:r>
              <a:rPr lang="en-IN" sz="2400" dirty="0"/>
              <a:t>: header line indicates that the object in the entity body is HTML text.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68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status code appears in 1st line in server-to-client response message.</a:t>
            </a:r>
          </a:p>
          <a:p>
            <a:r>
              <a:rPr lang="en-US" dirty="0"/>
              <a:t>Some sample codes:</a:t>
            </a:r>
          </a:p>
          <a:p>
            <a:pPr lvl="1"/>
            <a:r>
              <a:rPr lang="en-US" dirty="0"/>
              <a:t>200 OK</a:t>
            </a:r>
          </a:p>
          <a:p>
            <a:pPr lvl="2"/>
            <a:r>
              <a:rPr lang="en-US" dirty="0"/>
              <a:t>Request succeeded, requested object later in this message</a:t>
            </a:r>
          </a:p>
          <a:p>
            <a:pPr lvl="1"/>
            <a:r>
              <a:rPr lang="en-US" dirty="0"/>
              <a:t>301 Moved Permanently</a:t>
            </a:r>
          </a:p>
          <a:p>
            <a:pPr lvl="2"/>
            <a:r>
              <a:rPr lang="en-US" dirty="0"/>
              <a:t>Requested object moved, new location specified later in this message(Location)</a:t>
            </a:r>
          </a:p>
          <a:p>
            <a:pPr lvl="1"/>
            <a:r>
              <a:rPr lang="en-US" dirty="0"/>
              <a:t>400 Bad Request</a:t>
            </a:r>
          </a:p>
          <a:p>
            <a:pPr lvl="2"/>
            <a:r>
              <a:rPr lang="en-US" dirty="0"/>
              <a:t>Request message not understood by server</a:t>
            </a:r>
          </a:p>
          <a:p>
            <a:pPr lvl="1"/>
            <a:r>
              <a:rPr lang="en-US" dirty="0"/>
              <a:t>404 Not Found</a:t>
            </a:r>
          </a:p>
          <a:p>
            <a:pPr lvl="2"/>
            <a:r>
              <a:rPr lang="en-US" dirty="0"/>
              <a:t>Requested document not found on this server</a:t>
            </a:r>
          </a:p>
          <a:p>
            <a:pPr lvl="1"/>
            <a:r>
              <a:rPr lang="en-US" dirty="0"/>
              <a:t>505 HTTP Version Not Supported</a:t>
            </a:r>
          </a:p>
          <a:p>
            <a:pPr lvl="2"/>
            <a:r>
              <a:rPr lang="en-US" dirty="0"/>
              <a:t>Requested http version not support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639675-9207-5508-607B-02EAC145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&amp; Web Cache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86FCA-BAB9-9DA1-A3D2-9E3F9DE8D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87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User-Server interactions: Cookie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small text file that is stored in the user's computer either temporarily for that session only or permanently on the hard disk. </a:t>
            </a:r>
          </a:p>
          <a:p>
            <a:r>
              <a:rPr lang="en-IN" dirty="0"/>
              <a:t>Cookies provide a way for the Web site to recognize you and keep track of your preferences.</a:t>
            </a:r>
            <a:endParaRPr lang="en-US" dirty="0"/>
          </a:p>
          <a:p>
            <a:r>
              <a:rPr lang="en-US" dirty="0"/>
              <a:t>The cookie technology has four components: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cookie header line in the HTTP response message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cookie header line in the HTTP request message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cookie file kept on the user’s end system and managed by the user’s browser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back-end database at the Web site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0126588-C480-A946-A6FD-E54770456F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790086"/>
              </p:ext>
            </p:extLst>
          </p:nvPr>
        </p:nvGraphicFramePr>
        <p:xfrm>
          <a:off x="3158358" y="4330262"/>
          <a:ext cx="4335517" cy="192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5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just"/>
            <a:r>
              <a:rPr lang="en-IN" dirty="0"/>
              <a:t>A Network application is an application </a:t>
            </a:r>
            <a:r>
              <a:rPr lang="en-IN" dirty="0">
                <a:solidFill>
                  <a:schemeClr val="accent6"/>
                </a:solidFill>
              </a:rPr>
              <a:t>running on one host </a:t>
            </a:r>
            <a:r>
              <a:rPr lang="en-IN" dirty="0"/>
              <a:t>and provides a </a:t>
            </a:r>
            <a:r>
              <a:rPr lang="en-IN" dirty="0">
                <a:solidFill>
                  <a:schemeClr val="accent6"/>
                </a:solidFill>
              </a:rPr>
              <a:t>communication</a:t>
            </a:r>
            <a:r>
              <a:rPr lang="en-IN" dirty="0"/>
              <a:t> to another application </a:t>
            </a:r>
            <a:r>
              <a:rPr lang="en-IN" dirty="0">
                <a:solidFill>
                  <a:schemeClr val="accent6"/>
                </a:solidFill>
              </a:rPr>
              <a:t>running on a different host</a:t>
            </a:r>
            <a:r>
              <a:rPr lang="en-IN" dirty="0"/>
              <a:t>. </a:t>
            </a:r>
            <a:endParaRPr lang="en-US" dirty="0"/>
          </a:p>
          <a:p>
            <a:pPr lvl="0" algn="just"/>
            <a:r>
              <a:rPr lang="en-IN" dirty="0"/>
              <a:t>A network application development is writing </a:t>
            </a:r>
            <a:r>
              <a:rPr lang="en-IN" dirty="0">
                <a:solidFill>
                  <a:schemeClr val="accent6"/>
                </a:solidFill>
              </a:rPr>
              <a:t>programs</a:t>
            </a:r>
            <a:r>
              <a:rPr lang="en-IN" dirty="0"/>
              <a:t> that </a:t>
            </a:r>
            <a:r>
              <a:rPr lang="en-IN" dirty="0">
                <a:solidFill>
                  <a:schemeClr val="accent6"/>
                </a:solidFill>
              </a:rPr>
              <a:t>run</a:t>
            </a:r>
            <a:r>
              <a:rPr lang="en-IN" dirty="0"/>
              <a:t> on different end systems and </a:t>
            </a:r>
            <a:r>
              <a:rPr lang="en-IN" dirty="0">
                <a:solidFill>
                  <a:schemeClr val="accent6"/>
                </a:solidFill>
              </a:rPr>
              <a:t>communicate</a:t>
            </a:r>
            <a:r>
              <a:rPr lang="en-IN" dirty="0"/>
              <a:t> with each other over the network.  </a:t>
            </a:r>
            <a:endParaRPr lang="en-US" dirty="0"/>
          </a:p>
          <a:p>
            <a:pPr lvl="0" algn="just"/>
            <a:r>
              <a:rPr lang="en-IN" dirty="0"/>
              <a:t>In the Web application there are two different programs that communicate with each other:</a:t>
            </a:r>
          </a:p>
          <a:p>
            <a:pPr lvl="1"/>
            <a:r>
              <a:rPr lang="en-IN" dirty="0">
                <a:solidFill>
                  <a:schemeClr val="accent6"/>
                </a:solidFill>
              </a:rPr>
              <a:t>Browser</a:t>
            </a:r>
            <a:r>
              <a:rPr lang="en-IN" dirty="0"/>
              <a:t> program running in the </a:t>
            </a:r>
            <a:r>
              <a:rPr lang="en-IN" dirty="0">
                <a:solidFill>
                  <a:schemeClr val="accent6"/>
                </a:solidFill>
              </a:rPr>
              <a:t>user's</a:t>
            </a:r>
            <a:r>
              <a:rPr lang="en-IN" dirty="0"/>
              <a:t> host.</a:t>
            </a:r>
          </a:p>
          <a:p>
            <a:pPr lvl="1"/>
            <a:r>
              <a:rPr lang="en-IN" dirty="0">
                <a:solidFill>
                  <a:schemeClr val="accent6"/>
                </a:solidFill>
              </a:rPr>
              <a:t>Web server </a:t>
            </a:r>
            <a:r>
              <a:rPr lang="en-IN" dirty="0"/>
              <a:t>program running in the </a:t>
            </a:r>
            <a:r>
              <a:rPr lang="en-IN" dirty="0">
                <a:solidFill>
                  <a:schemeClr val="accent6"/>
                </a:solidFill>
              </a:rPr>
              <a:t>Web server </a:t>
            </a:r>
            <a:r>
              <a:rPr lang="en-IN" dirty="0"/>
              <a:t>host.</a:t>
            </a:r>
            <a:endParaRPr lang="en-US" dirty="0"/>
          </a:p>
          <a:p>
            <a:pPr lvl="0"/>
            <a:endParaRPr lang="en-US" dirty="0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443348" y="4384927"/>
            <a:ext cx="5269921" cy="1656000"/>
            <a:chOff x="1759846" y="4174776"/>
            <a:chExt cx="6191905" cy="172887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543" y="4659666"/>
              <a:ext cx="3455523" cy="12439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9846" y="4435642"/>
              <a:ext cx="1855751" cy="1391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35641"/>
              <a:ext cx="1855751" cy="139181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43790" y="4174776"/>
              <a:ext cx="622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96814" y="4190634"/>
              <a:ext cx="622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713" y="4338365"/>
            <a:ext cx="4287600" cy="16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7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okie Example.mp4">
            <a:hlinkClick r:id="" action="ppaction://media"/>
            <a:extLst>
              <a:ext uri="{FF2B5EF4-FFF2-40B4-BE49-F238E27FC236}">
                <a16:creationId xmlns:a16="http://schemas.microsoft.com/office/drawing/2014/main" id="{24BAE5FA-04DD-3F06-67E0-FA4CDF5E5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5779" y="154152"/>
            <a:ext cx="10100441" cy="56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6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Cookies -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EE2F08-00AA-5C4B-9D5E-589E9B8AB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594998" y="1227138"/>
            <a:ext cx="7409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+mn-lt"/>
              </a:rPr>
              <a:t>client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523719" y="1273175"/>
            <a:ext cx="8370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+mn-lt"/>
              </a:rPr>
              <a:t>server</a:t>
            </a:r>
          </a:p>
        </p:txBody>
      </p:sp>
      <p:grpSp>
        <p:nvGrpSpPr>
          <p:cNvPr id="8" name="Group 90"/>
          <p:cNvGrpSpPr>
            <a:grpSpLocks/>
          </p:cNvGrpSpPr>
          <p:nvPr/>
        </p:nvGrpSpPr>
        <p:grpSpPr bwMode="auto">
          <a:xfrm>
            <a:off x="3724276" y="4227513"/>
            <a:ext cx="3305175" cy="425450"/>
            <a:chOff x="1386" y="2663"/>
            <a:chExt cx="2082" cy="268"/>
          </a:xfrm>
        </p:grpSpPr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H="1">
              <a:off x="1386" y="2663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17"/>
            <p:cNvGrpSpPr>
              <a:grpSpLocks/>
            </p:cNvGrpSpPr>
            <p:nvPr/>
          </p:nvGrpSpPr>
          <p:grpSpPr bwMode="auto">
            <a:xfrm>
              <a:off x="1553" y="2694"/>
              <a:ext cx="1743" cy="237"/>
              <a:chOff x="3268" y="2846"/>
              <a:chExt cx="1743" cy="237"/>
            </a:xfrm>
          </p:grpSpPr>
          <p:sp>
            <p:nvSpPr>
              <p:cNvPr id="11" name="Rectangle 18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2" name="Text Box 19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usual http response msg</a:t>
                </a:r>
                <a:endParaRPr lang="en-US" altLang="en-US" sz="2400">
                  <a:latin typeface="+mn-lt"/>
                </a:endParaRPr>
              </a:p>
            </p:txBody>
          </p:sp>
        </p:grpSp>
      </p:grpSp>
      <p:grpSp>
        <p:nvGrpSpPr>
          <p:cNvPr id="13" name="Group 94"/>
          <p:cNvGrpSpPr>
            <a:grpSpLocks/>
          </p:cNvGrpSpPr>
          <p:nvPr/>
        </p:nvGrpSpPr>
        <p:grpSpPr bwMode="auto">
          <a:xfrm>
            <a:off x="3733801" y="5916614"/>
            <a:ext cx="3305175" cy="407987"/>
            <a:chOff x="1392" y="3605"/>
            <a:chExt cx="2082" cy="257"/>
          </a:xfrm>
        </p:grpSpPr>
        <p:sp>
          <p:nvSpPr>
            <p:cNvPr id="14" name="Line 24"/>
            <p:cNvSpPr>
              <a:spLocks noChangeShapeType="1"/>
            </p:cNvSpPr>
            <p:nvPr/>
          </p:nvSpPr>
          <p:spPr bwMode="auto">
            <a:xfrm flipH="1">
              <a:off x="1392" y="3605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25"/>
            <p:cNvGrpSpPr>
              <a:grpSpLocks/>
            </p:cNvGrpSpPr>
            <p:nvPr/>
          </p:nvGrpSpPr>
          <p:grpSpPr bwMode="auto">
            <a:xfrm>
              <a:off x="1552" y="3625"/>
              <a:ext cx="1743" cy="237"/>
              <a:chOff x="3268" y="2846"/>
              <a:chExt cx="1743" cy="237"/>
            </a:xfrm>
          </p:grpSpPr>
          <p:sp>
            <p:nvSpPr>
              <p:cNvPr id="16" name="Rectangle 26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7" name="Text Box 27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usual http response msg</a:t>
                </a:r>
                <a:endParaRPr lang="en-US" altLang="en-US" sz="2400">
                  <a:latin typeface="+mn-lt"/>
                </a:endParaRPr>
              </a:p>
            </p:txBody>
          </p:sp>
        </p:grpSp>
      </p:grpSp>
      <p:sp>
        <p:nvSpPr>
          <p:cNvPr id="18" name="Text Box 59"/>
          <p:cNvSpPr txBox="1">
            <a:spLocks noChangeArrowheads="1"/>
          </p:cNvSpPr>
          <p:nvPr/>
        </p:nvSpPr>
        <p:spPr bwMode="auto">
          <a:xfrm>
            <a:off x="2505076" y="2454275"/>
            <a:ext cx="1787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cookie file</a:t>
            </a:r>
          </a:p>
        </p:txBody>
      </p:sp>
      <p:sp>
        <p:nvSpPr>
          <p:cNvPr id="19" name="Text Box 66"/>
          <p:cNvSpPr txBox="1">
            <a:spLocks noChangeArrowheads="1"/>
          </p:cNvSpPr>
          <p:nvPr/>
        </p:nvSpPr>
        <p:spPr bwMode="auto">
          <a:xfrm>
            <a:off x="1524000" y="4649788"/>
            <a:ext cx="15600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one week later:</a:t>
            </a:r>
          </a:p>
        </p:txBody>
      </p:sp>
      <p:grpSp>
        <p:nvGrpSpPr>
          <p:cNvPr id="20" name="Group 89"/>
          <p:cNvGrpSpPr>
            <a:grpSpLocks/>
          </p:cNvGrpSpPr>
          <p:nvPr/>
        </p:nvGrpSpPr>
        <p:grpSpPr bwMode="auto">
          <a:xfrm>
            <a:off x="3705226" y="3516316"/>
            <a:ext cx="5667375" cy="1109663"/>
            <a:chOff x="1374" y="2215"/>
            <a:chExt cx="3570" cy="699"/>
          </a:xfrm>
        </p:grpSpPr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1374" y="2215"/>
              <a:ext cx="2100" cy="3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+mn-lt"/>
                </a:rPr>
                <a:t>usual http request msg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dirty="0">
                  <a:latin typeface="+mn-lt"/>
                </a:rPr>
                <a:t>cookie: 1678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3567" y="2332"/>
              <a:ext cx="571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cookie-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specific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action</a:t>
              </a:r>
            </a:p>
          </p:txBody>
        </p:sp>
        <p:sp>
          <p:nvSpPr>
            <p:cNvPr id="24" name="Line 42"/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" name="Group 83"/>
            <p:cNvGrpSpPr>
              <a:grpSpLocks/>
            </p:cNvGrpSpPr>
            <p:nvPr/>
          </p:nvGrpSpPr>
          <p:grpSpPr bwMode="auto">
            <a:xfrm>
              <a:off x="4306" y="2363"/>
              <a:ext cx="522" cy="233"/>
              <a:chOff x="4306" y="2273"/>
              <a:chExt cx="522" cy="233"/>
            </a:xfrm>
          </p:grpSpPr>
          <p:sp>
            <p:nvSpPr>
              <p:cNvPr id="26" name="Rectangle 72"/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27" name="Text Box 43"/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2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access</a:t>
                </a:r>
              </a:p>
            </p:txBody>
          </p:sp>
        </p:grpSp>
      </p:grpSp>
      <p:grpSp>
        <p:nvGrpSpPr>
          <p:cNvPr id="28" name="Group 81"/>
          <p:cNvGrpSpPr>
            <a:grpSpLocks/>
          </p:cNvGrpSpPr>
          <p:nvPr/>
        </p:nvGrpSpPr>
        <p:grpSpPr bwMode="auto">
          <a:xfrm>
            <a:off x="2520767" y="1922463"/>
            <a:ext cx="1008247" cy="565150"/>
            <a:chOff x="527" y="1047"/>
            <a:chExt cx="855" cy="486"/>
          </a:xfrm>
        </p:grpSpPr>
        <p:sp>
          <p:nvSpPr>
            <p:cNvPr id="29" name="AutoShape 67"/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+mn-lt"/>
              </a:endParaRPr>
            </a:p>
          </p:txBody>
        </p:sp>
        <p:sp>
          <p:nvSpPr>
            <p:cNvPr id="30" name="Text Box 60"/>
            <p:cNvSpPr txBox="1">
              <a:spLocks noChangeArrowheads="1"/>
            </p:cNvSpPr>
            <p:nvPr/>
          </p:nvSpPr>
          <p:spPr bwMode="auto">
            <a:xfrm>
              <a:off x="561" y="1190"/>
              <a:ext cx="80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 dirty="0" err="1">
                  <a:solidFill>
                    <a:schemeClr val="bg1"/>
                  </a:solidFill>
                  <a:latin typeface="+mn-lt"/>
                </a:rPr>
                <a:t>ebay</a:t>
              </a:r>
              <a:r>
                <a:rPr lang="en-US" altLang="en-US" sz="1400" b="1" dirty="0">
                  <a:solidFill>
                    <a:schemeClr val="bg1"/>
                  </a:solidFill>
                  <a:latin typeface="+mn-lt"/>
                </a:rPr>
                <a:t> 8734</a:t>
              </a:r>
            </a:p>
          </p:txBody>
        </p:sp>
      </p:grpSp>
      <p:grpSp>
        <p:nvGrpSpPr>
          <p:cNvPr id="31" name="Group 95"/>
          <p:cNvGrpSpPr>
            <a:grpSpLocks/>
          </p:cNvGrpSpPr>
          <p:nvPr/>
        </p:nvGrpSpPr>
        <p:grpSpPr bwMode="auto">
          <a:xfrm>
            <a:off x="3724276" y="2106614"/>
            <a:ext cx="5921375" cy="1296987"/>
            <a:chOff x="1386" y="1327"/>
            <a:chExt cx="3730" cy="817"/>
          </a:xfrm>
        </p:grpSpPr>
        <p:sp>
          <p:nvSpPr>
            <p:cNvPr id="32" name="Line 4"/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8"/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+mn-lt"/>
                </a:rPr>
                <a:t>usual http request </a:t>
              </a:r>
              <a:r>
                <a:rPr lang="en-US" altLang="en-US" sz="1800" dirty="0" err="1">
                  <a:latin typeface="+mn-lt"/>
                </a:rPr>
                <a:t>msg</a:t>
              </a:r>
              <a:endParaRPr lang="en-US" altLang="en-US" sz="1800" dirty="0">
                <a:latin typeface="+mn-lt"/>
              </a:endParaRPr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3432" y="1390"/>
              <a:ext cx="903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server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creates ID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99"/>
                  </a:solidFill>
                  <a:latin typeface="+mn-lt"/>
                </a:rPr>
                <a:t>1678 for user</a:t>
              </a:r>
            </a:p>
          </p:txBody>
        </p:sp>
        <p:grpSp>
          <p:nvGrpSpPr>
            <p:cNvPr id="35" name="Group 82"/>
            <p:cNvGrpSpPr>
              <a:grpSpLocks/>
            </p:cNvGrpSpPr>
            <p:nvPr/>
          </p:nvGrpSpPr>
          <p:grpSpPr bwMode="auto">
            <a:xfrm>
              <a:off x="4377" y="1730"/>
              <a:ext cx="739" cy="414"/>
              <a:chOff x="4377" y="1640"/>
              <a:chExt cx="739" cy="414"/>
            </a:xfrm>
          </p:grpSpPr>
          <p:sp>
            <p:nvSpPr>
              <p:cNvPr id="36" name="Line 40"/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73"/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38" name="Text Box 41"/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create</a:t>
                </a:r>
              </a:p>
              <a:p>
                <a:pPr>
                  <a:lnSpc>
                    <a:spcPct val="75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+mn-lt"/>
                  </a:rPr>
                  <a:t>    entry</a:t>
                </a:r>
              </a:p>
            </p:txBody>
          </p:sp>
        </p:grpSp>
      </p:grpSp>
      <p:grpSp>
        <p:nvGrpSpPr>
          <p:cNvPr id="39" name="Group 88"/>
          <p:cNvGrpSpPr>
            <a:grpSpLocks/>
          </p:cNvGrpSpPr>
          <p:nvPr/>
        </p:nvGrpSpPr>
        <p:grpSpPr bwMode="auto">
          <a:xfrm>
            <a:off x="2517171" y="2676525"/>
            <a:ext cx="4318604" cy="876490"/>
            <a:chOff x="510" y="1637"/>
            <a:chExt cx="2976" cy="708"/>
          </a:xfrm>
        </p:grpSpPr>
        <p:sp>
          <p:nvSpPr>
            <p:cNvPr id="40" name="Line 9"/>
            <p:cNvSpPr>
              <a:spLocks noChangeShapeType="1"/>
            </p:cNvSpPr>
            <p:nvPr/>
          </p:nvSpPr>
          <p:spPr bwMode="auto">
            <a:xfrm flipH="1">
              <a:off x="1404" y="1637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Text Box 11"/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4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usual http response 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+mn-lt"/>
                </a:rPr>
                <a:t>set-cookie: 1678 </a:t>
              </a:r>
            </a:p>
          </p:txBody>
        </p:sp>
        <p:grpSp>
          <p:nvGrpSpPr>
            <p:cNvPr id="42" name="Group 76"/>
            <p:cNvGrpSpPr>
              <a:grpSpLocks/>
            </p:cNvGrpSpPr>
            <p:nvPr/>
          </p:nvGrpSpPr>
          <p:grpSpPr bwMode="auto">
            <a:xfrm>
              <a:off x="510" y="1836"/>
              <a:ext cx="961" cy="509"/>
              <a:chOff x="735" y="1746"/>
              <a:chExt cx="961" cy="509"/>
            </a:xfrm>
          </p:grpSpPr>
          <p:sp>
            <p:nvSpPr>
              <p:cNvPr id="43" name="AutoShape 74"/>
              <p:cNvSpPr>
                <a:spLocks noChangeArrowheads="1"/>
              </p:cNvSpPr>
              <p:nvPr/>
            </p:nvSpPr>
            <p:spPr bwMode="auto">
              <a:xfrm>
                <a:off x="735" y="1746"/>
                <a:ext cx="829" cy="486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44" name="Text Box 75"/>
              <p:cNvSpPr txBox="1">
                <a:spLocks noChangeArrowheads="1"/>
              </p:cNvSpPr>
              <p:nvPr/>
            </p:nvSpPr>
            <p:spPr bwMode="auto">
              <a:xfrm>
                <a:off x="771" y="1832"/>
                <a:ext cx="925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 dirty="0" err="1">
                    <a:solidFill>
                      <a:schemeClr val="bg1"/>
                    </a:solidFill>
                    <a:latin typeface="+mn-lt"/>
                  </a:rPr>
                  <a:t>ebay</a:t>
                </a:r>
                <a:r>
                  <a:rPr lang="en-US" altLang="en-US" sz="1400" b="1" dirty="0">
                    <a:solidFill>
                      <a:schemeClr val="bg1"/>
                    </a:solidFill>
                    <a:latin typeface="+mn-lt"/>
                  </a:rPr>
                  <a:t> 8734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 b="1" dirty="0">
                    <a:solidFill>
                      <a:schemeClr val="bg1"/>
                    </a:solidFill>
                    <a:latin typeface="+mn-lt"/>
                  </a:rPr>
                  <a:t>amazon 1678</a:t>
                </a:r>
              </a:p>
            </p:txBody>
          </p:sp>
        </p:grpSp>
      </p:grpSp>
      <p:grpSp>
        <p:nvGrpSpPr>
          <p:cNvPr id="45" name="Group 93"/>
          <p:cNvGrpSpPr>
            <a:grpSpLocks/>
          </p:cNvGrpSpPr>
          <p:nvPr/>
        </p:nvGrpSpPr>
        <p:grpSpPr bwMode="auto">
          <a:xfrm>
            <a:off x="3705226" y="4375152"/>
            <a:ext cx="5705475" cy="1909763"/>
            <a:chOff x="1374" y="2641"/>
            <a:chExt cx="3594" cy="1203"/>
          </a:xfrm>
        </p:grpSpPr>
        <p:sp>
          <p:nvSpPr>
            <p:cNvPr id="46" name="Line 20"/>
            <p:cNvSpPr>
              <a:spLocks noChangeShapeType="1"/>
            </p:cNvSpPr>
            <p:nvPr/>
          </p:nvSpPr>
          <p:spPr bwMode="auto">
            <a:xfrm>
              <a:off x="1374" y="3293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usual http request msg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+mn-lt"/>
                </a:rPr>
                <a:t>cookie: 1678</a:t>
              </a:r>
            </a:p>
          </p:txBody>
        </p:sp>
        <p:sp>
          <p:nvSpPr>
            <p:cNvPr id="48" name="Text Box 29"/>
            <p:cNvSpPr txBox="1">
              <a:spLocks noChangeArrowheads="1"/>
            </p:cNvSpPr>
            <p:nvPr/>
          </p:nvSpPr>
          <p:spPr bwMode="auto">
            <a:xfrm>
              <a:off x="3597" y="3262"/>
              <a:ext cx="571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cookie-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specific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99"/>
                  </a:solidFill>
                  <a:latin typeface="+mn-lt"/>
                </a:rPr>
                <a:t>action</a:t>
              </a:r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71"/>
            <p:cNvSpPr txBox="1">
              <a:spLocks noChangeArrowheads="1"/>
            </p:cNvSpPr>
            <p:nvPr/>
          </p:nvSpPr>
          <p:spPr bwMode="auto">
            <a:xfrm>
              <a:off x="4287" y="2939"/>
              <a:ext cx="522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+mn-lt"/>
                </a:rPr>
                <a:t>access</a:t>
              </a:r>
            </a:p>
          </p:txBody>
        </p:sp>
      </p:grpSp>
      <p:grpSp>
        <p:nvGrpSpPr>
          <p:cNvPr id="51" name="Group 77"/>
          <p:cNvGrpSpPr>
            <a:grpSpLocks/>
          </p:cNvGrpSpPr>
          <p:nvPr/>
        </p:nvGrpSpPr>
        <p:grpSpPr bwMode="auto">
          <a:xfrm>
            <a:off x="2459748" y="5122865"/>
            <a:ext cx="1419500" cy="634716"/>
            <a:chOff x="735" y="1746"/>
            <a:chExt cx="1026" cy="487"/>
          </a:xfrm>
        </p:grpSpPr>
        <p:sp>
          <p:nvSpPr>
            <p:cNvPr id="52" name="AutoShape 78"/>
            <p:cNvSpPr>
              <a:spLocks noChangeArrowheads="1"/>
            </p:cNvSpPr>
            <p:nvPr/>
          </p:nvSpPr>
          <p:spPr bwMode="auto">
            <a:xfrm>
              <a:off x="735" y="1746"/>
              <a:ext cx="829" cy="486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400">
                <a:latin typeface="+mn-lt"/>
              </a:endParaRPr>
            </a:p>
          </p:txBody>
        </p:sp>
        <p:sp>
          <p:nvSpPr>
            <p:cNvPr id="53" name="Text Box 79"/>
            <p:cNvSpPr txBox="1">
              <a:spLocks noChangeArrowheads="1"/>
            </p:cNvSpPr>
            <p:nvPr/>
          </p:nvSpPr>
          <p:spPr bwMode="auto">
            <a:xfrm>
              <a:off x="757" y="1832"/>
              <a:ext cx="1004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 dirty="0" err="1">
                  <a:solidFill>
                    <a:schemeClr val="bg1"/>
                  </a:solidFill>
                  <a:latin typeface="+mn-lt"/>
                </a:rPr>
                <a:t>ebay</a:t>
              </a:r>
              <a:r>
                <a:rPr lang="en-US" altLang="en-US" sz="1400" b="1" dirty="0">
                  <a:solidFill>
                    <a:schemeClr val="bg1"/>
                  </a:solidFill>
                  <a:latin typeface="+mn-lt"/>
                </a:rPr>
                <a:t> 8734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00" b="1" dirty="0">
                  <a:solidFill>
                    <a:schemeClr val="bg1"/>
                  </a:solidFill>
                  <a:latin typeface="+mn-lt"/>
                </a:rPr>
                <a:t>amazon 1678</a:t>
              </a:r>
            </a:p>
          </p:txBody>
        </p:sp>
      </p:grpSp>
      <p:sp>
        <p:nvSpPr>
          <p:cNvPr id="54" name="Text Box 80"/>
          <p:cNvSpPr txBox="1">
            <a:spLocks noChangeArrowheads="1"/>
          </p:cNvSpPr>
          <p:nvPr/>
        </p:nvSpPr>
        <p:spPr bwMode="auto">
          <a:xfrm>
            <a:off x="9366251" y="2692401"/>
            <a:ext cx="10374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+mn-lt"/>
              </a:rPr>
              <a:t>backend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+mn-lt"/>
              </a:rPr>
              <a:t>database</a:t>
            </a:r>
          </a:p>
        </p:txBody>
      </p:sp>
      <p:sp>
        <p:nvSpPr>
          <p:cNvPr id="55" name="AutoShape 327"/>
          <p:cNvSpPr>
            <a:spLocks noChangeArrowheads="1"/>
          </p:cNvSpPr>
          <p:nvPr/>
        </p:nvSpPr>
        <p:spPr bwMode="auto">
          <a:xfrm>
            <a:off x="9636125" y="3313113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+mn-lt"/>
            </a:endParaRPr>
          </a:p>
        </p:txBody>
      </p:sp>
      <p:grpSp>
        <p:nvGrpSpPr>
          <p:cNvPr id="56" name="Group 63"/>
          <p:cNvGrpSpPr>
            <a:grpSpLocks/>
          </p:cNvGrpSpPr>
          <p:nvPr/>
        </p:nvGrpSpPr>
        <p:grpSpPr bwMode="auto">
          <a:xfrm>
            <a:off x="6999288" y="1119189"/>
            <a:ext cx="411162" cy="771525"/>
            <a:chOff x="4140" y="429"/>
            <a:chExt cx="1425" cy="2396"/>
          </a:xfrm>
        </p:grpSpPr>
        <p:sp>
          <p:nvSpPr>
            <p:cNvPr id="57" name="Freeform 6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65"/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59" name="Freeform 6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6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68"/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2" name="Group 6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" name="AutoShape 70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8" name="AutoShape 71"/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3" name="Rectangle 72"/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4" name="Group 7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5" name="AutoShape 7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6" name="AutoShape 75"/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5" name="Rectangle 76"/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66" name="Rectangle 77"/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grpSp>
          <p:nvGrpSpPr>
            <p:cNvPr id="67" name="Group 7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" name="AutoShape 79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4" name="AutoShape 80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68" name="Freeform 8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" name="Group 8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1" name="AutoShape 83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  <p:sp>
            <p:nvSpPr>
              <p:cNvPr id="82" name="AutoShape 84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+mn-lt"/>
                </a:endParaRPr>
              </a:p>
            </p:txBody>
          </p:sp>
        </p:grpSp>
        <p:sp>
          <p:nvSpPr>
            <p:cNvPr id="70" name="Rectangle 85"/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1" name="Freeform 8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8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Oval 88"/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4" name="Freeform 8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AutoShape 90"/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6" name="AutoShape 91"/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7" name="Oval 92"/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78" name="Oval 93"/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9" name="Oval 94"/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  <p:sp>
          <p:nvSpPr>
            <p:cNvPr id="80" name="Rectangle 95"/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+mn-lt"/>
              </a:endParaRPr>
            </a:p>
          </p:txBody>
        </p:sp>
      </p:grpSp>
      <p:grpSp>
        <p:nvGrpSpPr>
          <p:cNvPr id="89" name="Group 96"/>
          <p:cNvGrpSpPr>
            <a:grpSpLocks/>
          </p:cNvGrpSpPr>
          <p:nvPr/>
        </p:nvGrpSpPr>
        <p:grpSpPr bwMode="auto">
          <a:xfrm>
            <a:off x="3330575" y="1117600"/>
            <a:ext cx="687388" cy="731838"/>
            <a:chOff x="-44" y="1473"/>
            <a:chExt cx="981" cy="1105"/>
          </a:xfrm>
        </p:grpSpPr>
        <p:pic>
          <p:nvPicPr>
            <p:cNvPr id="90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442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9" grpId="0"/>
      <p:bldP spid="54" grpId="0"/>
      <p:bldP spid="5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Caches (Proxy Server)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It satisfies HTTP requests on the behalf of an origin Web server. </a:t>
            </a:r>
            <a:endParaRPr lang="en-US" dirty="0"/>
          </a:p>
          <a:p>
            <a:pPr lvl="0"/>
            <a:r>
              <a:rPr lang="en-IN" dirty="0"/>
              <a:t>The Web cache has its </a:t>
            </a:r>
            <a:r>
              <a:rPr lang="en-IN" dirty="0">
                <a:solidFill>
                  <a:schemeClr val="accent6"/>
                </a:solidFill>
              </a:rPr>
              <a:t>own disk storage </a:t>
            </a:r>
            <a:r>
              <a:rPr lang="en-IN" dirty="0"/>
              <a:t>and </a:t>
            </a:r>
            <a:r>
              <a:rPr lang="en-IN" dirty="0">
                <a:solidFill>
                  <a:schemeClr val="accent6"/>
                </a:solidFill>
              </a:rPr>
              <a:t>keeps copies </a:t>
            </a:r>
            <a:r>
              <a:rPr lang="en-IN" dirty="0"/>
              <a:t>of recently requested objects in this storage.</a:t>
            </a:r>
            <a:endParaRPr lang="en-US" dirty="0"/>
          </a:p>
          <a:p>
            <a:endParaRPr lang="en-US" dirty="0"/>
          </a:p>
        </p:txBody>
      </p:sp>
      <p:grpSp>
        <p:nvGrpSpPr>
          <p:cNvPr id="392" name="Group 171"/>
          <p:cNvGrpSpPr>
            <a:grpSpLocks/>
          </p:cNvGrpSpPr>
          <p:nvPr/>
        </p:nvGrpSpPr>
        <p:grpSpPr bwMode="auto">
          <a:xfrm>
            <a:off x="3757614" y="2771775"/>
            <a:ext cx="687387" cy="763588"/>
            <a:chOff x="-44" y="1473"/>
            <a:chExt cx="981" cy="1105"/>
          </a:xfrm>
        </p:grpSpPr>
        <p:pic>
          <p:nvPicPr>
            <p:cNvPr id="393" name="Picture 17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7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5" name="Group 102"/>
          <p:cNvGrpSpPr>
            <a:grpSpLocks/>
          </p:cNvGrpSpPr>
          <p:nvPr/>
        </p:nvGrpSpPr>
        <p:grpSpPr bwMode="auto">
          <a:xfrm>
            <a:off x="3822700" y="4645025"/>
            <a:ext cx="687388" cy="763588"/>
            <a:chOff x="-44" y="1473"/>
            <a:chExt cx="981" cy="1105"/>
          </a:xfrm>
        </p:grpSpPr>
        <p:pic>
          <p:nvPicPr>
            <p:cNvPr id="396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7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8" name="Group 138"/>
          <p:cNvGrpSpPr>
            <a:grpSpLocks/>
          </p:cNvGrpSpPr>
          <p:nvPr/>
        </p:nvGrpSpPr>
        <p:grpSpPr bwMode="auto">
          <a:xfrm>
            <a:off x="5961063" y="3533776"/>
            <a:ext cx="400050" cy="715963"/>
            <a:chOff x="4140" y="429"/>
            <a:chExt cx="1425" cy="2396"/>
          </a:xfrm>
        </p:grpSpPr>
        <p:sp>
          <p:nvSpPr>
            <p:cNvPr id="399" name="Freeform 1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Rectangle 140"/>
            <p:cNvSpPr>
              <a:spLocks noChangeArrowheads="1"/>
            </p:cNvSpPr>
            <p:nvPr/>
          </p:nvSpPr>
          <p:spPr bwMode="auto">
            <a:xfrm>
              <a:off x="4208" y="429"/>
              <a:ext cx="1046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01" name="Freeform 1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1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Rectangle 143"/>
            <p:cNvSpPr>
              <a:spLocks noChangeArrowheads="1"/>
            </p:cNvSpPr>
            <p:nvPr/>
          </p:nvSpPr>
          <p:spPr bwMode="auto">
            <a:xfrm>
              <a:off x="4214" y="695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4" name="Group 1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9" name="AutoShape 14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30" name="AutoShape 146"/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7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05" name="Rectangle 147"/>
            <p:cNvSpPr>
              <a:spLocks noChangeArrowheads="1"/>
            </p:cNvSpPr>
            <p:nvPr/>
          </p:nvSpPr>
          <p:spPr bwMode="auto">
            <a:xfrm>
              <a:off x="4225" y="101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6" name="Group 1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7" name="AutoShape 149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8" name="AutoShape 150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2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07" name="Rectangle 151"/>
            <p:cNvSpPr>
              <a:spLocks noChangeArrowheads="1"/>
            </p:cNvSpPr>
            <p:nvPr/>
          </p:nvSpPr>
          <p:spPr bwMode="auto">
            <a:xfrm>
              <a:off x="4219" y="1359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08" name="Rectangle 152"/>
            <p:cNvSpPr>
              <a:spLocks noChangeArrowheads="1"/>
            </p:cNvSpPr>
            <p:nvPr/>
          </p:nvSpPr>
          <p:spPr bwMode="auto">
            <a:xfrm>
              <a:off x="4230" y="1656"/>
              <a:ext cx="594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09" name="Group 1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5" name="AutoShape 154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6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6" name="AutoShape 155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0" name="Freeform 1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1" name="Group 1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3" name="AutoShape 158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24" name="AutoShape 159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12" name="Rectangle 160"/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3" name="Freeform 1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Freeform 1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Oval 163"/>
            <p:cNvSpPr>
              <a:spLocks noChangeArrowheads="1"/>
            </p:cNvSpPr>
            <p:nvPr/>
          </p:nvSpPr>
          <p:spPr bwMode="auto"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6" name="Freeform 1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AutoShape 165"/>
            <p:cNvSpPr>
              <a:spLocks noChangeArrowheads="1"/>
            </p:cNvSpPr>
            <p:nvPr/>
          </p:nvSpPr>
          <p:spPr bwMode="auto">
            <a:xfrm>
              <a:off x="4140" y="2676"/>
              <a:ext cx="1199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8" name="AutoShape 166"/>
            <p:cNvSpPr>
              <a:spLocks noChangeArrowheads="1"/>
            </p:cNvSpPr>
            <p:nvPr/>
          </p:nvSpPr>
          <p:spPr bwMode="auto">
            <a:xfrm>
              <a:off x="4208" y="2713"/>
              <a:ext cx="1069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19" name="Oval 167"/>
            <p:cNvSpPr>
              <a:spLocks noChangeArrowheads="1"/>
            </p:cNvSpPr>
            <p:nvPr/>
          </p:nvSpPr>
          <p:spPr bwMode="auto"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20" name="Oval 168"/>
            <p:cNvSpPr>
              <a:spLocks noChangeArrowheads="1"/>
            </p:cNvSpPr>
            <p:nvPr/>
          </p:nvSpPr>
          <p:spPr bwMode="auto"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21" name="Oval 169"/>
            <p:cNvSpPr>
              <a:spLocks noChangeArrowheads="1"/>
            </p:cNvSpPr>
            <p:nvPr/>
          </p:nvSpPr>
          <p:spPr bwMode="auto"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22" name="Rectangle 170"/>
            <p:cNvSpPr>
              <a:spLocks noChangeArrowheads="1"/>
            </p:cNvSpPr>
            <p:nvPr/>
          </p:nvSpPr>
          <p:spPr bwMode="auto"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grpSp>
        <p:nvGrpSpPr>
          <p:cNvPr id="431" name="Group 105"/>
          <p:cNvGrpSpPr>
            <a:grpSpLocks/>
          </p:cNvGrpSpPr>
          <p:nvPr/>
        </p:nvGrpSpPr>
        <p:grpSpPr bwMode="auto">
          <a:xfrm>
            <a:off x="7908925" y="2913063"/>
            <a:ext cx="433388" cy="715962"/>
            <a:chOff x="4140" y="429"/>
            <a:chExt cx="1425" cy="2396"/>
          </a:xfrm>
        </p:grpSpPr>
        <p:sp>
          <p:nvSpPr>
            <p:cNvPr id="432" name="Freeform 106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Rectangle 107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34" name="Freeform 108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Freeform 109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Rectangle 110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7" name="Group 111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62" name="AutoShape 112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63" name="AutoShape 113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38" name="Rectangle 114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39" name="Group 115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60" name="AutoShape 116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61" name="AutoShape 117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0" name="Rectangle 118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1" name="Rectangle 119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42" name="Group 120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8" name="AutoShape 121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59" name="AutoShape 122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3" name="Freeform 123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4" name="Group 124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6" name="AutoShape 125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457" name="AutoShape 126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45" name="Rectangle 127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6" name="Freeform 128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7" name="Freeform 129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8" name="Oval 130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49" name="Freeform 131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" name="AutoShape 132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1" name="AutoShape 133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2" name="Oval 134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3" name="Oval 135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454" name="Oval 136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55" name="Rectangle 137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  <p:sp>
        <p:nvSpPr>
          <p:cNvPr id="464" name="Text Box 6"/>
          <p:cNvSpPr txBox="1">
            <a:spLocks noChangeArrowheads="1"/>
          </p:cNvSpPr>
          <p:nvPr/>
        </p:nvSpPr>
        <p:spPr bwMode="auto">
          <a:xfrm>
            <a:off x="3902076" y="3444875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client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65" name="Text Box 8"/>
          <p:cNvSpPr txBox="1">
            <a:spLocks noChangeArrowheads="1"/>
          </p:cNvSpPr>
          <p:nvPr/>
        </p:nvSpPr>
        <p:spPr bwMode="auto">
          <a:xfrm>
            <a:off x="5688013" y="2851151"/>
            <a:ext cx="88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charset="0"/>
              </a:rPr>
              <a:t>proxy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Arial" charset="0"/>
              </a:rPr>
              <a:t>server</a:t>
            </a:r>
            <a:endParaRPr lang="en-US" altLang="en-US" sz="2400" dirty="0">
              <a:latin typeface="Arial" charset="0"/>
            </a:endParaRPr>
          </a:p>
        </p:txBody>
      </p:sp>
      <p:sp>
        <p:nvSpPr>
          <p:cNvPr id="466" name="Text Box 21"/>
          <p:cNvSpPr txBox="1">
            <a:spLocks noChangeArrowheads="1"/>
          </p:cNvSpPr>
          <p:nvPr/>
        </p:nvSpPr>
        <p:spPr bwMode="auto">
          <a:xfrm>
            <a:off x="4024314" y="5416550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client</a:t>
            </a:r>
            <a:endParaRPr lang="en-US" altLang="en-US" sz="2400">
              <a:latin typeface="Arial" charset="0"/>
            </a:endParaRPr>
          </a:p>
        </p:txBody>
      </p:sp>
      <p:grpSp>
        <p:nvGrpSpPr>
          <p:cNvPr id="467" name="Group 53"/>
          <p:cNvGrpSpPr>
            <a:grpSpLocks/>
          </p:cNvGrpSpPr>
          <p:nvPr/>
        </p:nvGrpSpPr>
        <p:grpSpPr bwMode="auto">
          <a:xfrm>
            <a:off x="4327525" y="4171951"/>
            <a:ext cx="1563688" cy="760413"/>
            <a:chOff x="2896" y="2580"/>
            <a:chExt cx="985" cy="479"/>
          </a:xfrm>
        </p:grpSpPr>
        <p:sp>
          <p:nvSpPr>
            <p:cNvPr id="468" name="Line 19"/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Text Box 23"/>
            <p:cNvSpPr txBox="1">
              <a:spLocks noChangeArrowheads="1"/>
            </p:cNvSpPr>
            <p:nvPr/>
          </p:nvSpPr>
          <p:spPr bwMode="auto"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grpSp>
        <p:nvGrpSpPr>
          <p:cNvPr id="470" name="Group 54"/>
          <p:cNvGrpSpPr>
            <a:grpSpLocks/>
          </p:cNvGrpSpPr>
          <p:nvPr/>
        </p:nvGrpSpPr>
        <p:grpSpPr bwMode="auto">
          <a:xfrm>
            <a:off x="4511676" y="4259263"/>
            <a:ext cx="1604963" cy="785812"/>
            <a:chOff x="3012" y="2635"/>
            <a:chExt cx="1011" cy="495"/>
          </a:xfrm>
        </p:grpSpPr>
        <p:sp>
          <p:nvSpPr>
            <p:cNvPr id="471" name="Line 20"/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2" name="Text Box 25"/>
            <p:cNvSpPr txBox="1">
              <a:spLocks noChangeArrowheads="1"/>
            </p:cNvSpPr>
            <p:nvPr/>
          </p:nvSpPr>
          <p:spPr bwMode="auto"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grpSp>
        <p:nvGrpSpPr>
          <p:cNvPr id="473" name="Group 49"/>
          <p:cNvGrpSpPr>
            <a:grpSpLocks/>
          </p:cNvGrpSpPr>
          <p:nvPr/>
        </p:nvGrpSpPr>
        <p:grpSpPr bwMode="auto">
          <a:xfrm>
            <a:off x="4495800" y="3200400"/>
            <a:ext cx="3251200" cy="730250"/>
            <a:chOff x="3002" y="1979"/>
            <a:chExt cx="2048" cy="460"/>
          </a:xfrm>
        </p:grpSpPr>
        <p:sp>
          <p:nvSpPr>
            <p:cNvPr id="474" name="Freeform 18"/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Text Box 22"/>
            <p:cNvSpPr txBox="1">
              <a:spLocks noChangeArrowheads="1"/>
            </p:cNvSpPr>
            <p:nvPr/>
          </p:nvSpPr>
          <p:spPr bwMode="auto">
            <a:xfrm rot="1422049">
              <a:off x="3083" y="200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476" name="Text Box 45"/>
            <p:cNvSpPr txBox="1">
              <a:spLocks noChangeArrowheads="1"/>
            </p:cNvSpPr>
            <p:nvPr/>
          </p:nvSpPr>
          <p:spPr bwMode="auto">
            <a:xfrm rot="-1419968">
              <a:off x="4114" y="2016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request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</p:grpSp>
      <p:sp>
        <p:nvSpPr>
          <p:cNvPr id="477" name="Text Box 47"/>
          <p:cNvSpPr txBox="1">
            <a:spLocks noChangeArrowheads="1"/>
          </p:cNvSpPr>
          <p:nvPr/>
        </p:nvSpPr>
        <p:spPr bwMode="auto">
          <a:xfrm>
            <a:off x="7729538" y="5497514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server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78" name="Text Box 48"/>
          <p:cNvSpPr txBox="1">
            <a:spLocks noChangeArrowheads="1"/>
          </p:cNvSpPr>
          <p:nvPr/>
        </p:nvSpPr>
        <p:spPr bwMode="auto">
          <a:xfrm>
            <a:off x="7747000" y="3560764"/>
            <a:ext cx="749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origin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charset="0"/>
              </a:rPr>
              <a:t>server</a:t>
            </a:r>
            <a:endParaRPr lang="en-US" altLang="en-US" sz="2400">
              <a:latin typeface="Arial" charset="0"/>
            </a:endParaRPr>
          </a:p>
        </p:txBody>
      </p:sp>
      <p:sp>
        <p:nvSpPr>
          <p:cNvPr id="479" name="Rectangle 55"/>
          <p:cNvSpPr>
            <a:spLocks noChangeArrowheads="1"/>
          </p:cNvSpPr>
          <p:nvPr/>
        </p:nvSpPr>
        <p:spPr bwMode="auto">
          <a:xfrm>
            <a:off x="6677025" y="4425950"/>
            <a:ext cx="406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0"/>
              <a:buNone/>
            </a:pPr>
            <a:endParaRPr lang="en-US" altLang="en-US" sz="2400">
              <a:latin typeface="Comic Sans MS" charset="0"/>
            </a:endParaRPr>
          </a:p>
        </p:txBody>
      </p:sp>
      <p:pic>
        <p:nvPicPr>
          <p:cNvPr id="480" name="Picture 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7988" y="27082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" name="Group 60"/>
          <p:cNvGrpSpPr>
            <a:grpSpLocks/>
          </p:cNvGrpSpPr>
          <p:nvPr/>
        </p:nvGrpSpPr>
        <p:grpSpPr bwMode="auto">
          <a:xfrm>
            <a:off x="3722688" y="2747963"/>
            <a:ext cx="4178300" cy="1814512"/>
            <a:chOff x="2515" y="1687"/>
            <a:chExt cx="2632" cy="1143"/>
          </a:xfrm>
        </p:grpSpPr>
        <p:sp>
          <p:nvSpPr>
            <p:cNvPr id="482" name="Freeform 44"/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" name="Text Box 24"/>
            <p:cNvSpPr txBox="1">
              <a:spLocks noChangeArrowheads="1"/>
            </p:cNvSpPr>
            <p:nvPr/>
          </p:nvSpPr>
          <p:spPr bwMode="auto"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484" name="Text Box 46"/>
            <p:cNvSpPr txBox="1">
              <a:spLocks noChangeArrowheads="1"/>
            </p:cNvSpPr>
            <p:nvPr/>
          </p:nvSpPr>
          <p:spPr bwMode="auto"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CC0000"/>
                  </a:solidFill>
                  <a:latin typeface="Arial" charset="0"/>
                </a:rPr>
                <a:t>HTTP response</a:t>
              </a:r>
              <a:endParaRPr lang="en-US" altLang="en-US" sz="2400">
                <a:solidFill>
                  <a:srgbClr val="CC0000"/>
                </a:solidFill>
                <a:latin typeface="Arial" charset="0"/>
              </a:endParaRPr>
            </a:p>
          </p:txBody>
        </p:sp>
        <p:pic>
          <p:nvPicPr>
            <p:cNvPr id="485" name="Picture 5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6" name="Picture 5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7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0313" y="4689475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8" name="Group 69"/>
          <p:cNvGrpSpPr>
            <a:grpSpLocks/>
          </p:cNvGrpSpPr>
          <p:nvPr/>
        </p:nvGrpSpPr>
        <p:grpSpPr bwMode="auto">
          <a:xfrm>
            <a:off x="7842250" y="4840288"/>
            <a:ext cx="433388" cy="715962"/>
            <a:chOff x="4140" y="429"/>
            <a:chExt cx="1425" cy="2396"/>
          </a:xfrm>
        </p:grpSpPr>
        <p:sp>
          <p:nvSpPr>
            <p:cNvPr id="489" name="Freeform 7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Rectangle 71"/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1" name="Freeform 7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Freeform 7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3" name="Rectangle 74"/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4" name="Group 7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9" name="AutoShape 7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20" name="AutoShape 77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5" name="Rectangle 78"/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6" name="Group 7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7" name="AutoShape 80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8" name="AutoShape 81"/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497" name="Rectangle 82"/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498" name="Rectangle 83"/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grpSp>
          <p:nvGrpSpPr>
            <p:cNvPr id="499" name="Group 8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5" name="AutoShape 85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6" name="AutoShape 86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500" name="Freeform 8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1" name="Group 8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3" name="AutoShape 89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  <p:sp>
            <p:nvSpPr>
              <p:cNvPr id="514" name="AutoShape 90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v"/>
                  <a:defRPr sz="28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charset="2"/>
                  <a:buChar char="§"/>
                  <a:defRPr sz="2400">
                    <a:solidFill>
                      <a:schemeClr val="tx1"/>
                    </a:solidFill>
                    <a:latin typeface="Gill Sans MT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buClr>
                    <a:schemeClr val="accent2"/>
                  </a:buClr>
                  <a:buSzPct val="85000"/>
                  <a:buFont typeface="ZapfDingbats" charset="0"/>
                  <a:buNone/>
                </a:pPr>
                <a:endParaRPr lang="en-US" altLang="en-US" sz="2000">
                  <a:latin typeface="Arial" charset="0"/>
                </a:endParaRPr>
              </a:p>
            </p:txBody>
          </p:sp>
        </p:grpSp>
        <p:sp>
          <p:nvSpPr>
            <p:cNvPr id="502" name="Rectangle 91"/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3" name="Freeform 9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Freeform 9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Oval 94"/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6" name="Freeform 9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7" name="AutoShape 96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8" name="AutoShape 97"/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09" name="Oval 98"/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10" name="Oval 99"/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11" name="Oval 100"/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  <p:sp>
          <p:nvSpPr>
            <p:cNvPr id="512" name="Rectangle 101"/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2"/>
                <a:buChar char="v"/>
                <a:defRPr sz="28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Gill Sans MT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100000"/>
                </a:lnSpc>
                <a:buClr>
                  <a:schemeClr val="accent2"/>
                </a:buClr>
                <a:buSzPct val="85000"/>
                <a:buFont typeface="ZapfDingbats" charset="0"/>
                <a:buNone/>
              </a:pPr>
              <a:endParaRPr lang="en-US" altLang="en-US" sz="20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04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/>
      <p:bldP spid="465" grpId="0"/>
      <p:bldP spid="466" grpId="0"/>
      <p:bldP spid="477" grpId="0"/>
      <p:bldP spid="47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Caches (Proxy Server) – Cont.</a:t>
            </a:r>
            <a:r>
              <a:rPr lang="is-IS" dirty="0"/>
              <a:t>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user’s browser can be configured so, user’s HTTP requests are first </a:t>
            </a:r>
            <a:r>
              <a:rPr lang="en-US" dirty="0">
                <a:solidFill>
                  <a:schemeClr val="accent6"/>
                </a:solidFill>
              </a:rPr>
              <a:t>directed</a:t>
            </a:r>
            <a:r>
              <a:rPr lang="en-US" dirty="0"/>
              <a:t> to the </a:t>
            </a:r>
            <a:r>
              <a:rPr lang="en-US" dirty="0">
                <a:solidFill>
                  <a:schemeClr val="accent6"/>
                </a:solidFill>
              </a:rPr>
              <a:t>Web Cache</a:t>
            </a:r>
            <a:r>
              <a:rPr lang="en-US" dirty="0"/>
              <a:t>. </a:t>
            </a:r>
          </a:p>
          <a:p>
            <a:r>
              <a:rPr lang="en-US" dirty="0"/>
              <a:t>A browser sends all HTTP requests </a:t>
            </a:r>
            <a:r>
              <a:rPr lang="en-US" dirty="0">
                <a:solidFill>
                  <a:schemeClr val="accent6"/>
                </a:solidFill>
              </a:rPr>
              <a:t>to cache</a:t>
            </a:r>
            <a:r>
              <a:rPr lang="en-US" dirty="0"/>
              <a:t>.</a:t>
            </a:r>
          </a:p>
          <a:p>
            <a:r>
              <a:rPr lang="en-US" dirty="0"/>
              <a:t>Suppose a browser is requesting the object: </a:t>
            </a:r>
            <a:r>
              <a:rPr lang="en-US" i="1" dirty="0">
                <a:solidFill>
                  <a:schemeClr val="accent6"/>
                </a:solidFill>
              </a:rPr>
              <a:t>http://www.someschool.edu/</a:t>
            </a:r>
            <a:r>
              <a:rPr lang="en-US" i="1" dirty="0" err="1">
                <a:solidFill>
                  <a:schemeClr val="accent6"/>
                </a:solidFill>
              </a:rPr>
              <a:t>campus.gif</a:t>
            </a:r>
            <a:endParaRPr lang="en-US" i="1" dirty="0">
              <a:solidFill>
                <a:schemeClr val="accent6"/>
              </a:solidFill>
            </a:endParaRPr>
          </a:p>
          <a:p>
            <a:r>
              <a:rPr lang="en-US" dirty="0"/>
              <a:t>Object in cache returns to client browser.</a:t>
            </a:r>
          </a:p>
          <a:p>
            <a:r>
              <a:rPr lang="en-US" dirty="0"/>
              <a:t>Otherwise cache requests object from origin server, then returns object to client browser.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Caches (Proxy Server)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4" y="863600"/>
            <a:ext cx="7635382" cy="5591175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accent6"/>
                </a:solidFill>
              </a:rPr>
              <a:t>Example</a:t>
            </a:r>
            <a:r>
              <a:rPr lang="en-US" altLang="en-US" dirty="0"/>
              <a:t>: Institutional Network and Internet</a:t>
            </a:r>
          </a:p>
          <a:p>
            <a:r>
              <a:rPr lang="en-US" altLang="en-US" dirty="0"/>
              <a:t>Reduce </a:t>
            </a:r>
            <a:r>
              <a:rPr lang="en-US" altLang="en-US" dirty="0">
                <a:solidFill>
                  <a:schemeClr val="accent6"/>
                </a:solidFill>
              </a:rPr>
              <a:t>response time </a:t>
            </a:r>
            <a:r>
              <a:rPr lang="en-US" altLang="en-US" dirty="0"/>
              <a:t>for client request.</a:t>
            </a:r>
          </a:p>
          <a:p>
            <a:r>
              <a:rPr lang="en-US" altLang="en-US" dirty="0"/>
              <a:t>Reduce </a:t>
            </a:r>
            <a:r>
              <a:rPr lang="en-US" altLang="en-US" dirty="0">
                <a:solidFill>
                  <a:schemeClr val="accent6"/>
                </a:solidFill>
              </a:rPr>
              <a:t>traffic</a:t>
            </a:r>
            <a:r>
              <a:rPr lang="en-US" altLang="en-US" dirty="0"/>
              <a:t> on an institution’</a:t>
            </a:r>
            <a:r>
              <a:rPr lang="en-US" altLang="ja-JP" dirty="0"/>
              <a:t>s access link.</a:t>
            </a:r>
          </a:p>
          <a:p>
            <a:r>
              <a:rPr lang="en-US" altLang="en-US" dirty="0"/>
              <a:t>Internet dense with caches: Insufficiency for </a:t>
            </a:r>
            <a:r>
              <a:rPr lang="en-US" altLang="ja-JP" dirty="0"/>
              <a:t>content providers to effectively deliver content.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12158-1881-454D-81FB-0A189EA3E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"/>
          <a:stretch/>
        </p:blipFill>
        <p:spPr>
          <a:xfrm>
            <a:off x="8303171" y="711201"/>
            <a:ext cx="3660042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8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Department of Computer Application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 dirty="0"/>
              <a:t> L. Kotak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549BA2-2678-C31B-B591-92E6E66952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/>
              <a:t>Computer Networks </a:t>
            </a:r>
            <a:r>
              <a:rPr lang="en-US" dirty="0"/>
              <a:t>(CN)</a:t>
            </a:r>
          </a:p>
          <a:p>
            <a:pPr>
              <a:spcAft>
                <a:spcPts val="600"/>
              </a:spcAft>
            </a:pPr>
            <a:r>
              <a:rPr lang="en-US" dirty="0"/>
              <a:t>DU #2305CS332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2BC776E-41A8-4659-A3F0-C48BFCBA0F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826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Applications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Remote Login</a:t>
            </a:r>
          </a:p>
          <a:p>
            <a:r>
              <a:rPr lang="en-US" dirty="0"/>
              <a:t>P2P File Sharing</a:t>
            </a:r>
          </a:p>
          <a:p>
            <a:r>
              <a:rPr lang="en-US" dirty="0"/>
              <a:t>Multi-user Network Games</a:t>
            </a:r>
          </a:p>
          <a:p>
            <a:r>
              <a:rPr lang="en-US" dirty="0"/>
              <a:t>Streaming Stored Video (YouTube) </a:t>
            </a:r>
          </a:p>
          <a:p>
            <a:r>
              <a:rPr lang="en-US" dirty="0"/>
              <a:t>Voice Over IP (Skype)</a:t>
            </a:r>
          </a:p>
          <a:p>
            <a:r>
              <a:rPr lang="en-US" dirty="0"/>
              <a:t>Real-time Video Conference</a:t>
            </a:r>
          </a:p>
          <a:p>
            <a:r>
              <a:rPr lang="en-US" dirty="0"/>
              <a:t>Social Networking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615" y="814726"/>
            <a:ext cx="1083600" cy="1078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53" y="814726"/>
            <a:ext cx="1296000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4308"/>
          <a:stretch/>
        </p:blipFill>
        <p:spPr>
          <a:xfrm>
            <a:off x="8461292" y="711201"/>
            <a:ext cx="3243600" cy="1542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616" y="2253313"/>
            <a:ext cx="3780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136" b="35432"/>
          <a:stretch/>
        </p:blipFill>
        <p:spPr>
          <a:xfrm>
            <a:off x="5493252" y="3524688"/>
            <a:ext cx="2526501" cy="895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616" y="3634469"/>
            <a:ext cx="2016000" cy="9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615" y="4716892"/>
            <a:ext cx="2289600" cy="1440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2857" y="2253313"/>
            <a:ext cx="1080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0518" y="4611252"/>
            <a:ext cx="2034000" cy="1439798"/>
          </a:xfrm>
          <a:prstGeom prst="rect">
            <a:avLst/>
          </a:prstGeom>
        </p:spPr>
      </p:pic>
      <p:sp>
        <p:nvSpPr>
          <p:cNvPr id="16" name="AutoShape 8" descr="Image result for team viewer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Application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Client-Server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P2P (Peer to Peer) architecture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Architecture</a:t>
            </a:r>
          </a:p>
        </p:txBody>
      </p:sp>
      <p:sp>
        <p:nvSpPr>
          <p:cNvPr id="7" name="Rectangle 460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Server: </a:t>
            </a:r>
          </a:p>
          <a:p>
            <a:pPr lvl="1"/>
            <a:r>
              <a:rPr lang="en-US" altLang="en-US" dirty="0"/>
              <a:t>Its </a:t>
            </a:r>
            <a:r>
              <a:rPr lang="en-US" altLang="en-US" dirty="0">
                <a:solidFill>
                  <a:schemeClr val="accent6"/>
                </a:solidFill>
              </a:rPr>
              <a:t>always-on</a:t>
            </a:r>
            <a:r>
              <a:rPr lang="en-US" altLang="en-US" dirty="0"/>
              <a:t> host.</a:t>
            </a:r>
          </a:p>
          <a:p>
            <a:pPr lvl="1"/>
            <a:r>
              <a:rPr lang="en-US" altLang="en-US" dirty="0"/>
              <a:t>It has a </a:t>
            </a:r>
            <a:r>
              <a:rPr lang="en-US" altLang="en-US" dirty="0">
                <a:solidFill>
                  <a:schemeClr val="accent6"/>
                </a:solidFill>
              </a:rPr>
              <a:t>fixed</a:t>
            </a:r>
            <a:r>
              <a:rPr lang="en-US" altLang="en-US" dirty="0"/>
              <a:t> IP address.</a:t>
            </a:r>
          </a:p>
          <a:p>
            <a:pPr lvl="1"/>
            <a:r>
              <a:rPr lang="en-US" altLang="en-US" dirty="0"/>
              <a:t>Large cluster of host – Data Centers.</a:t>
            </a:r>
          </a:p>
          <a:p>
            <a:pPr lvl="1"/>
            <a:r>
              <a:rPr lang="en-US" altLang="en-US" dirty="0"/>
              <a:t>E.g. Web Server</a:t>
            </a:r>
          </a:p>
          <a:p>
            <a:r>
              <a:rPr lang="en-US" altLang="en-US" dirty="0"/>
              <a:t>Client:</a:t>
            </a:r>
          </a:p>
          <a:p>
            <a:pPr lvl="1"/>
            <a:r>
              <a:rPr lang="en-US" altLang="en-US" dirty="0"/>
              <a:t>It communicate with server.</a:t>
            </a:r>
          </a:p>
          <a:p>
            <a:pPr lvl="1"/>
            <a:r>
              <a:rPr lang="en-US" altLang="en-US" dirty="0"/>
              <a:t>Its not like continuously connected.</a:t>
            </a:r>
          </a:p>
          <a:p>
            <a:pPr lvl="1"/>
            <a:r>
              <a:rPr lang="en-US" altLang="en-US" dirty="0"/>
              <a:t>May have </a:t>
            </a:r>
            <a:r>
              <a:rPr lang="en-US" altLang="en-US" dirty="0">
                <a:solidFill>
                  <a:schemeClr val="accent6"/>
                </a:solidFill>
              </a:rPr>
              <a:t>dynamic</a:t>
            </a:r>
            <a:r>
              <a:rPr lang="en-US" altLang="en-US" dirty="0"/>
              <a:t> IP addresses.</a:t>
            </a:r>
          </a:p>
          <a:p>
            <a:pPr lvl="1"/>
            <a:r>
              <a:rPr lang="en-US" altLang="en-US" dirty="0"/>
              <a:t>Do not communicate directly with each other.</a:t>
            </a:r>
          </a:p>
          <a:p>
            <a:pPr lvl="1"/>
            <a:r>
              <a:rPr lang="en-US" altLang="en-US" dirty="0"/>
              <a:t>E.g. PCs, Mobiles</a:t>
            </a:r>
          </a:p>
        </p:txBody>
      </p:sp>
      <p:grpSp>
        <p:nvGrpSpPr>
          <p:cNvPr id="1152" name="Group 582"/>
          <p:cNvGrpSpPr>
            <a:grpSpLocks/>
          </p:cNvGrpSpPr>
          <p:nvPr/>
        </p:nvGrpSpPr>
        <p:grpSpPr bwMode="auto">
          <a:xfrm>
            <a:off x="7163582" y="1156493"/>
            <a:ext cx="3540125" cy="4545013"/>
            <a:chOff x="3277" y="974"/>
            <a:chExt cx="2230" cy="2863"/>
          </a:xfrm>
        </p:grpSpPr>
        <p:sp>
          <p:nvSpPr>
            <p:cNvPr id="1153" name="Freeform 583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54" name="Group 584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1528" name="Rectangle 585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9" name="AutoShape 586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155" name="Freeform 587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6" name="Line 588"/>
            <p:cNvSpPr>
              <a:spLocks noChangeShapeType="1"/>
            </p:cNvSpPr>
            <p:nvPr/>
          </p:nvSpPr>
          <p:spPr bwMode="auto">
            <a:xfrm rot="16200000" flipV="1">
              <a:off x="4915" y="3313"/>
              <a:ext cx="285" cy="11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7" name="Line 589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8" name="Line 590"/>
            <p:cNvSpPr>
              <a:spLocks noChangeShapeType="1"/>
            </p:cNvSpPr>
            <p:nvPr/>
          </p:nvSpPr>
          <p:spPr bwMode="auto">
            <a:xfrm rot="16200000" flipH="1">
              <a:off x="5116" y="3190"/>
              <a:ext cx="96" cy="45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59" name="Line 592"/>
            <p:cNvSpPr>
              <a:spLocks noChangeShapeType="1"/>
            </p:cNvSpPr>
            <p:nvPr/>
          </p:nvSpPr>
          <p:spPr bwMode="auto">
            <a:xfrm>
              <a:off x="3843" y="3009"/>
              <a:ext cx="94" cy="10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0" name="Line 593"/>
            <p:cNvSpPr>
              <a:spLocks noChangeShapeType="1"/>
            </p:cNvSpPr>
            <p:nvPr/>
          </p:nvSpPr>
          <p:spPr bwMode="auto">
            <a:xfrm flipV="1">
              <a:off x="3680" y="3150"/>
              <a:ext cx="261" cy="7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1" name="Line 596"/>
            <p:cNvSpPr>
              <a:spLocks noChangeShapeType="1"/>
            </p:cNvSpPr>
            <p:nvPr/>
          </p:nvSpPr>
          <p:spPr bwMode="auto">
            <a:xfrm flipH="1">
              <a:off x="3948" y="3209"/>
              <a:ext cx="98" cy="11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2" name="Line 597"/>
            <p:cNvSpPr>
              <a:spLocks noChangeShapeType="1"/>
            </p:cNvSpPr>
            <p:nvPr/>
          </p:nvSpPr>
          <p:spPr bwMode="auto">
            <a:xfrm flipH="1" flipV="1">
              <a:off x="4132" y="3213"/>
              <a:ext cx="65" cy="1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3" name="Line 598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4" name="Line 600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5" name="Line 601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66" name="Group 602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1526" name="Picture 603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27" name="Picture 604" descr="antenna_radiation_styliz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67" name="Freeform 605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8" name="Freeform 606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60286 w 765"/>
                <a:gd name="T1" fmla="*/ 4345 h 459"/>
                <a:gd name="T2" fmla="*/ 40854 w 765"/>
                <a:gd name="T3" fmla="*/ 30856 h 459"/>
                <a:gd name="T4" fmla="*/ 13667 w 765"/>
                <a:gd name="T5" fmla="*/ 43916 h 459"/>
                <a:gd name="T6" fmla="*/ 1953 w 765"/>
                <a:gd name="T7" fmla="*/ 147986 h 459"/>
                <a:gd name="T8" fmla="*/ 25562 w 765"/>
                <a:gd name="T9" fmla="*/ 195530 h 459"/>
                <a:gd name="T10" fmla="*/ 49138 w 765"/>
                <a:gd name="T11" fmla="*/ 187417 h 459"/>
                <a:gd name="T12" fmla="*/ 82940 w 765"/>
                <a:gd name="T13" fmla="*/ 195530 h 459"/>
                <a:gd name="T14" fmla="*/ 99250 w 765"/>
                <a:gd name="T15" fmla="*/ 190991 h 459"/>
                <a:gd name="T16" fmla="*/ 106833 w 765"/>
                <a:gd name="T17" fmla="*/ 163869 h 459"/>
                <a:gd name="T18" fmla="*/ 106646 w 765"/>
                <a:gd name="T19" fmla="*/ 69556 h 459"/>
                <a:gd name="T20" fmla="*/ 94120 w 765"/>
                <a:gd name="T21" fmla="*/ 15173 h 459"/>
                <a:gd name="T22" fmla="*/ 60286 w 765"/>
                <a:gd name="T23" fmla="*/ 4345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69" name="Line 607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0" name="Line 608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1" name="Line 609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2" name="Line 610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3" name="Line 611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4" name="Line 612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5" name="Line 613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6" name="Line 614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7" name="Line 615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8" name="Line 616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79" name="Line 617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0" name="Line 618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1" name="Line 619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2" name="Line 620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3" name="Line 621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4" name="Line 622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185" name="Line 623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86" name="Group 624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1509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0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1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2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3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4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5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6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7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8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19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0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1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2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3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24" name="Oval 640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525" name="Picture 641" descr="cell_tower_radiation_gray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87" name="Group 642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1500" name="Line 643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01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502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503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504" name="Group 647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1507" name="Freeform 6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508" name="Freeform 6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505" name="Line 650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506" name="Line 651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88" name="Group 652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14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95" name="Group 65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8" name="Freeform 65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99" name="Freeform 65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96" name="Line 65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97" name="Line 66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89" name="Group 661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14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87" name="Group 66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90" name="Freeform 66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91" name="Freeform 66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88" name="Line 66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89" name="Line 66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0" name="Group 670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14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79" name="Group 67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82" name="Freeform 67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83" name="Freeform 67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80" name="Line 67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81" name="Line 67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1" name="Group 679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14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71" name="Group 68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74" name="Freeform 68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75" name="Freeform 68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72" name="Line 68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73" name="Line 68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2" name="Group 688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146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6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6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63" name="Group 69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66" name="Freeform 69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67" name="Freeform 69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64" name="Line 69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65" name="Line 69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1193" name="Line 697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194" name="Group 698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145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5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5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55" name="Group 70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58" name="Freeform 70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59" name="Freeform 70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56" name="Line 70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57" name="Line 70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5" name="Group 7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14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47" name="Group 7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50" name="Freeform 7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51" name="Freeform 7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48" name="Line 7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49" name="Line 7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6" name="Group 716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14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39" name="Group 72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42" name="Freeform 72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43" name="Freeform 72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40" name="Line 72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41" name="Line 72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7" name="Group 725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14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31" name="Group 7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34" name="Freeform 7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35" name="Freeform 7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32" name="Line 7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33" name="Line 7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8" name="Group 734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142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2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2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23" name="Group 73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26" name="Freeform 73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27" name="Freeform 74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24" name="Line 74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25" name="Line 74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199" name="Group 743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14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4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415" name="Group 74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418" name="Freeform 7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9" name="Freeform 7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416" name="Line 75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417" name="Line 75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0" name="Group 752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1398" name="Group 753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400" name="Freeform 754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1" name="Freeform 755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2" name="Freeform 756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3" name="Freeform 757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4" name="Freeform 758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5" name="Freeform 759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6" name="Freeform 760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7" name="Freeform 761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8" name="Freeform 762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09" name="Freeform 763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0" name="Freeform 764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411" name="Freeform 765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399" name="Picture 766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01" name="Group 767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1384" name="Group 768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386" name="Freeform 769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7" name="Freeform 770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8" name="Freeform 771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89" name="Freeform 772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0" name="Freeform 773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1" name="Freeform 774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2" name="Freeform 775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3" name="Freeform 776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4" name="Freeform 777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5" name="Freeform 778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6" name="Freeform 779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97" name="Freeform 780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385" name="Picture 781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02" name="Line 782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1203" name="Group 783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1382" name="Picture 78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3" name="Freeform 78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4" name="Group 786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1380" name="Picture 78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1" name="Freeform 78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5" name="Group 789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1378" name="Picture 79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9" name="Freeform 79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06" name="Group 792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1376" name="Picture 79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7" name="Freeform 79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pic>
          <p:nvPicPr>
            <p:cNvPr id="1207" name="Picture 795" descr="car_icon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08" name="Group 796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1374" name="Picture 797" descr="iphone_stylized_small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5" name="Picture 798" descr="antenna_radiation_stylized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09" name="Group 799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1342" name="Freeform 800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3" name="Rectangle 801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4" name="Freeform 802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5" name="Freeform 803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46" name="Rectangle 804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47" name="Group 805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2" name="AutoShape 806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73" name="AutoShape 807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48" name="Rectangle 808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49" name="Group 809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0" name="AutoShape 810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71" name="AutoShape 811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50" name="Rectangle 812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1" name="Rectangle 813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52" name="Group 814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68" name="AutoShape 815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69" name="AutoShape 816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53" name="Freeform 817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54" name="Group 818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66" name="AutoShape 819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67" name="AutoShape 820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55" name="Rectangle 821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6" name="Freeform 822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7" name="Freeform 823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58" name="Oval 824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9" name="Freeform 825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60" name="AutoShape 826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1" name="AutoShape 827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" name="Oval 828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" name="Oval 829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80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64" name="Oval 830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5" name="Rectangle 831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0" name="Group 832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1310" name="Freeform 833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1" name="Rectangle 834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2" name="Freeform 835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3" name="Freeform 836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14" name="Rectangle 837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15" name="Group 838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40" name="AutoShape 839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1" name="AutoShape 840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16" name="Rectangle 841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17" name="Group 842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38" name="AutoShape 843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9" name="AutoShape 844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18" name="Rectangle 845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9" name="Rectangle 846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20" name="Group 847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36" name="AutoShape 848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7" name="AutoShape 849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21" name="Freeform 850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322" name="Group 851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34" name="AutoShape 852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" name="AutoShape 853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23" name="Rectangle 854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4" name="Freeform 855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5" name="Freeform 856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6" name="Oval 857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7" name="Freeform 858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28" name="AutoShape 859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9" name="AutoShape 860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0" name="Oval 861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1" name="Oval 862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80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32" name="Oval 863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3" name="Rectangle 864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11" name="Group 865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1287" name="Picture 866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88" name="Picture 867" descr="laptop_keyboard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9" name="Freeform 868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90" name="Picture 869" descr="screen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1" name="Freeform 870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2" name="Freeform 871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3" name="Freeform 872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4" name="Freeform 873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5" name="Freeform 874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6" name="Freeform 875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97" name="Group 876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04" name="Freeform 877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5" name="Freeform 878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6" name="Freeform 879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7" name="Freeform 880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8" name="Freeform 881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309" name="Freeform 882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98" name="Freeform 883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99" name="Freeform 884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0" name="Freeform 885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1" name="Freeform 886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2" name="Freeform 887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303" name="Freeform 888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2" name="Group 889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1264" name="Picture 890" descr="antenna_stylize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5" name="Picture 891" descr="laptop_keyboar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6" name="Freeform 89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67" name="Picture 893" descr="screen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68" name="Freeform 89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69" name="Freeform 89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0" name="Freeform 89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1" name="Freeform 89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2" name="Freeform 89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3" name="Freeform 89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74" name="Group 90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81" name="Freeform 90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2" name="Freeform 90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3" name="Freeform 90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4" name="Freeform 90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5" name="Freeform 90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86" name="Freeform 90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75" name="Freeform 90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6" name="Freeform 90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7" name="Freeform 90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8" name="Freeform 91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79" name="Freeform 91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80" name="Freeform 91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3" name="Group 913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1241" name="Picture 914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2" name="Picture 915" descr="laptop_keyboard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3" name="Freeform 91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44" name="Picture 917" descr="screen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5" name="Freeform 91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6" name="Freeform 91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7" name="Freeform 92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8" name="Freeform 92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49" name="Freeform 92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0" name="Freeform 92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51" name="Group 92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58" name="Freeform 92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59" name="Freeform 92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0" name="Freeform 92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1" name="Freeform 92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2" name="Freeform 92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63" name="Freeform 93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52" name="Freeform 93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3" name="Freeform 93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4" name="Freeform 93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5" name="Freeform 93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6" name="Freeform 93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57" name="Freeform 93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4" name="Group 937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1239" name="Picture 93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0" name="Freeform 93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1215" name="Group 940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1216" name="Picture 941" descr="antenna_stylize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17" name="Picture 942" descr="laptop_keyboar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8" name="Freeform 943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1219" name="Picture 944" descr="screen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0" name="Freeform 945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1" name="Freeform 946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2" name="Freeform 947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3" name="Freeform 948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4" name="Freeform 949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5" name="Freeform 950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1226" name="Group 951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233" name="Freeform 952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4" name="Freeform 953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5" name="Freeform 954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6" name="Freeform 955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7" name="Freeform 956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238" name="Freeform 957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227" name="Freeform 958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8" name="Freeform 959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29" name="Freeform 960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0" name="Freeform 961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1" name="Freeform 962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232" name="Freeform 963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1530" name="Line 913"/>
          <p:cNvSpPr>
            <a:spLocks noChangeShapeType="1"/>
          </p:cNvSpPr>
          <p:nvPr/>
        </p:nvSpPr>
        <p:spPr bwMode="auto">
          <a:xfrm>
            <a:off x="7870019" y="2899568"/>
            <a:ext cx="2006600" cy="197802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31" name="Line 800"/>
          <p:cNvSpPr>
            <a:spLocks noChangeShapeType="1"/>
          </p:cNvSpPr>
          <p:nvPr/>
        </p:nvSpPr>
        <p:spPr bwMode="auto">
          <a:xfrm>
            <a:off x="8832045" y="1508918"/>
            <a:ext cx="1481137" cy="3109913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32" name="Text Box 803"/>
          <p:cNvSpPr txBox="1">
            <a:spLocks noChangeArrowheads="1"/>
          </p:cNvSpPr>
          <p:nvPr/>
        </p:nvSpPr>
        <p:spPr bwMode="auto">
          <a:xfrm>
            <a:off x="9753154" y="5425192"/>
            <a:ext cx="9396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>
                <a:solidFill>
                  <a:srgbClr val="CC0000"/>
                </a:solidFill>
              </a:rPr>
              <a:t>Server</a:t>
            </a:r>
            <a:endParaRPr lang="en-US" altLang="en-US" kern="0" dirty="0">
              <a:solidFill>
                <a:srgbClr val="CC0000"/>
              </a:solidFill>
            </a:endParaRPr>
          </a:p>
        </p:txBody>
      </p:sp>
      <p:sp>
        <p:nvSpPr>
          <p:cNvPr id="386" name="Text Box 803"/>
          <p:cNvSpPr txBox="1">
            <a:spLocks noChangeArrowheads="1"/>
          </p:cNvSpPr>
          <p:nvPr/>
        </p:nvSpPr>
        <p:spPr bwMode="auto">
          <a:xfrm>
            <a:off x="8932057" y="1051658"/>
            <a:ext cx="8418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 dirty="0">
                <a:solidFill>
                  <a:srgbClr val="CC0000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5865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0" grpId="0" animBg="1"/>
      <p:bldP spid="1531" grpId="0" animBg="1"/>
      <p:bldP spid="1532" grpId="0"/>
      <p:bldP spid="3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/>
              <a:t>P2P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181" y="863444"/>
            <a:ext cx="7903106" cy="5590565"/>
          </a:xfrm>
        </p:spPr>
        <p:txBody>
          <a:bodyPr>
            <a:normAutofit/>
          </a:bodyPr>
          <a:lstStyle/>
          <a:p>
            <a:pPr algn="just"/>
            <a:r>
              <a:rPr lang="en-US" altLang="en-US" sz="2400" dirty="0">
                <a:ea typeface="ＭＳ Ｐゴシック" charset="-128"/>
              </a:rPr>
              <a:t>Peers (end systems) </a:t>
            </a:r>
            <a:r>
              <a:rPr lang="en-US" altLang="en-US" sz="2400" dirty="0">
                <a:solidFill>
                  <a:schemeClr val="accent6"/>
                </a:solidFill>
                <a:ea typeface="ＭＳ Ｐゴシック" charset="-128"/>
              </a:rPr>
              <a:t>directly</a:t>
            </a:r>
            <a:r>
              <a:rPr lang="en-US" altLang="en-US" sz="2400" dirty="0">
                <a:ea typeface="ＭＳ Ｐゴシック" charset="-128"/>
              </a:rPr>
              <a:t> communicate.</a:t>
            </a:r>
          </a:p>
          <a:p>
            <a:pPr algn="just"/>
            <a:r>
              <a:rPr lang="en-US" altLang="en-US" sz="2400" dirty="0">
                <a:ea typeface="ＭＳ Ｐゴシック" charset="-128"/>
              </a:rPr>
              <a:t>Get peers request service from other peers, provide service to other peers.</a:t>
            </a:r>
          </a:p>
          <a:p>
            <a:pPr lvl="1" algn="just"/>
            <a:r>
              <a:rPr lang="en-US" altLang="en-US" sz="2200" dirty="0">
                <a:solidFill>
                  <a:schemeClr val="accent6"/>
                </a:solidFill>
                <a:ea typeface="ＭＳ Ｐゴシック" charset="-128"/>
              </a:rPr>
              <a:t>Self Scalability </a:t>
            </a:r>
            <a:r>
              <a:rPr lang="en-US" altLang="en-US" sz="2200" dirty="0">
                <a:solidFill>
                  <a:srgbClr val="CC0000"/>
                </a:solidFill>
                <a:ea typeface="ＭＳ Ｐゴシック" charset="-128"/>
              </a:rPr>
              <a:t>– </a:t>
            </a:r>
            <a:r>
              <a:rPr lang="en-US" altLang="en-US" sz="2200" dirty="0">
                <a:ea typeface="ＭＳ Ｐゴシック" charset="-128"/>
              </a:rPr>
              <a:t>New peers bring new service capacity, as well as new service demands</a:t>
            </a:r>
            <a:r>
              <a:rPr lang="en-US" altLang="en-US" sz="2000" dirty="0">
                <a:ea typeface="ＭＳ Ｐゴシック" charset="-128"/>
              </a:rPr>
              <a:t>.</a:t>
            </a:r>
          </a:p>
          <a:p>
            <a:pPr algn="just"/>
            <a:r>
              <a:rPr lang="en-US" altLang="en-US" sz="2400" dirty="0">
                <a:ea typeface="ＭＳ Ｐゴシック" charset="-128"/>
              </a:rPr>
              <a:t>Peers are alternatingly connected and change IP addresses.</a:t>
            </a:r>
          </a:p>
          <a:p>
            <a:pPr lvl="1"/>
            <a:r>
              <a:rPr lang="en-US" altLang="en-US" sz="2200" dirty="0">
                <a:ea typeface="ＭＳ Ｐゴシック" charset="-128"/>
              </a:rPr>
              <a:t>Complex management</a:t>
            </a:r>
          </a:p>
          <a:p>
            <a:endParaRPr lang="en-US" dirty="0"/>
          </a:p>
        </p:txBody>
      </p:sp>
      <p:grpSp>
        <p:nvGrpSpPr>
          <p:cNvPr id="388" name="Group 566"/>
          <p:cNvGrpSpPr>
            <a:grpSpLocks/>
          </p:cNvGrpSpPr>
          <p:nvPr/>
        </p:nvGrpSpPr>
        <p:grpSpPr bwMode="auto">
          <a:xfrm>
            <a:off x="8520694" y="1040772"/>
            <a:ext cx="3540125" cy="4545013"/>
            <a:chOff x="3277" y="974"/>
            <a:chExt cx="2230" cy="2863"/>
          </a:xfrm>
        </p:grpSpPr>
        <p:sp>
          <p:nvSpPr>
            <p:cNvPr id="771" name="Freeform 567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772" name="Group 568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1146" name="Rectangle 56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" name="AutoShape 57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773" name="Freeform 571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4" name="Line 572"/>
            <p:cNvSpPr>
              <a:spLocks noChangeShapeType="1"/>
            </p:cNvSpPr>
            <p:nvPr/>
          </p:nvSpPr>
          <p:spPr bwMode="auto">
            <a:xfrm rot="-5400000">
              <a:off x="4924" y="3316"/>
              <a:ext cx="284" cy="7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5" name="Line 573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6" name="Line 574"/>
            <p:cNvSpPr>
              <a:spLocks noChangeShapeType="1"/>
            </p:cNvSpPr>
            <p:nvPr/>
          </p:nvSpPr>
          <p:spPr bwMode="auto">
            <a:xfrm rot="16200000" flipH="1">
              <a:off x="5113" y="3192"/>
              <a:ext cx="90" cy="51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7" name="Line 576"/>
            <p:cNvSpPr>
              <a:spLocks noChangeShapeType="1"/>
            </p:cNvSpPr>
            <p:nvPr/>
          </p:nvSpPr>
          <p:spPr bwMode="auto">
            <a:xfrm>
              <a:off x="3843" y="3009"/>
              <a:ext cx="99" cy="81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8" name="Line 577"/>
            <p:cNvSpPr>
              <a:spLocks noChangeShapeType="1"/>
            </p:cNvSpPr>
            <p:nvPr/>
          </p:nvSpPr>
          <p:spPr bwMode="auto">
            <a:xfrm flipV="1">
              <a:off x="3680" y="3159"/>
              <a:ext cx="256" cy="6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79" name="Line 580"/>
            <p:cNvSpPr>
              <a:spLocks noChangeShapeType="1"/>
            </p:cNvSpPr>
            <p:nvPr/>
          </p:nvSpPr>
          <p:spPr bwMode="auto">
            <a:xfrm flipH="1">
              <a:off x="3948" y="3204"/>
              <a:ext cx="90" cy="11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0" name="Line 581"/>
            <p:cNvSpPr>
              <a:spLocks noChangeShapeType="1"/>
            </p:cNvSpPr>
            <p:nvPr/>
          </p:nvSpPr>
          <p:spPr bwMode="auto">
            <a:xfrm flipH="1" flipV="1">
              <a:off x="4146" y="3213"/>
              <a:ext cx="51" cy="10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1" name="Line 582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2" name="Line 584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3" name="Line 585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784" name="Group 586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1144" name="Picture 587" descr="access_point_stylized_sm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5" name="Picture 588" descr="antenna_radiation_styliz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85" name="Freeform 589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6" name="Freeform 590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60286 w 765"/>
                <a:gd name="T1" fmla="*/ 4345 h 459"/>
                <a:gd name="T2" fmla="*/ 40854 w 765"/>
                <a:gd name="T3" fmla="*/ 30856 h 459"/>
                <a:gd name="T4" fmla="*/ 13667 w 765"/>
                <a:gd name="T5" fmla="*/ 43916 h 459"/>
                <a:gd name="T6" fmla="*/ 1953 w 765"/>
                <a:gd name="T7" fmla="*/ 147986 h 459"/>
                <a:gd name="T8" fmla="*/ 25562 w 765"/>
                <a:gd name="T9" fmla="*/ 195530 h 459"/>
                <a:gd name="T10" fmla="*/ 49138 w 765"/>
                <a:gd name="T11" fmla="*/ 187417 h 459"/>
                <a:gd name="T12" fmla="*/ 82940 w 765"/>
                <a:gd name="T13" fmla="*/ 195530 h 459"/>
                <a:gd name="T14" fmla="*/ 99250 w 765"/>
                <a:gd name="T15" fmla="*/ 190991 h 459"/>
                <a:gd name="T16" fmla="*/ 106833 w 765"/>
                <a:gd name="T17" fmla="*/ 163869 h 459"/>
                <a:gd name="T18" fmla="*/ 106646 w 765"/>
                <a:gd name="T19" fmla="*/ 69556 h 459"/>
                <a:gd name="T20" fmla="*/ 94120 w 765"/>
                <a:gd name="T21" fmla="*/ 15173 h 459"/>
                <a:gd name="T22" fmla="*/ 60286 w 765"/>
                <a:gd name="T23" fmla="*/ 4345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7" name="Line 591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8" name="Line 592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89" name="Line 593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0" name="Line 594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1" name="Line 595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2" name="Line 596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3" name="Line 597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4" name="Line 598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5" name="Line 599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6" name="Line 600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7" name="Line 601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8" name="Line 602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99" name="Line 603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0" name="Line 604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1" name="Line 605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2" name="Line 606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803" name="Line 607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04" name="Group 608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1127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8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9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0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1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2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3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4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5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6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7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8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39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0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1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42" name="Oval 624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43" name="Picture 625" descr="cell_tower_radiation_gray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05" name="Group 626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1118" name="Line 627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19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20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21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122" name="Group 631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1125" name="Freeform 6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26" name="Freeform 6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23" name="Line 634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24" name="Line 635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6" name="Group 636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111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1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1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113" name="Group 64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16" name="Freeform 6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17" name="Freeform 6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14" name="Line 64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15" name="Line 64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7" name="Group 645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110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0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10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105" name="Group 64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08" name="Freeform 6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09" name="Freeform 6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106" name="Line 65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107" name="Line 65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8" name="Group 654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109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9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9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97" name="Group 65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00" name="Freeform 6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101" name="Freeform 6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98" name="Line 66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9" name="Line 66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09" name="Group 663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108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8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8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89" name="Group 66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92" name="Freeform 6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93" name="Freeform 6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90" name="Line 67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91" name="Line 67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0" name="Group 672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107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7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8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81" name="Group 67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84" name="Freeform 67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85" name="Freeform 67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82" name="Line 67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83" name="Line 68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sp>
          <p:nvSpPr>
            <p:cNvPr id="811" name="Line 681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12" name="Group 682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107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7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7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73" name="Group 68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76" name="Freeform 68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77" name="Freeform 68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74" name="Line 68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75" name="Line 69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3" name="Group 69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106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6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6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65" name="Group 69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68" name="Freeform 69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69" name="Freeform 69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66" name="Line 69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67" name="Line 69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4" name="Group 700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105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5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5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57" name="Group 70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60" name="Freeform 70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61" name="Freeform 70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58" name="Line 70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59" name="Line 70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5" name="Group 709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104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4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4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49" name="Group 71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52" name="Freeform 71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53" name="Freeform 71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50" name="Line 71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51" name="Line 71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6" name="Group 718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103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3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4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41" name="Group 72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44" name="Freeform 72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45" name="Freeform 72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42" name="Line 72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43" name="Line 72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7" name="Group 727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103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3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103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kern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grpSp>
            <p:nvGrpSpPr>
              <p:cNvPr id="1033" name="Group 73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36" name="Freeform 7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37" name="Freeform 7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1034" name="Line 73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1035" name="Line 73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18" name="Group 736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1016" name="Group 737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018" name="Freeform 738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9" name="Freeform 739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0" name="Freeform 740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1" name="Freeform 741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2" name="Freeform 742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3" name="Freeform 743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4" name="Freeform 744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5" name="Freeform 745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6" name="Freeform 746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7" name="Freeform 747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8" name="Freeform 748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29" name="Freeform 749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017" name="Picture 750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9" name="Group 751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1002" name="Group 752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004" name="Freeform 753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5" name="Freeform 754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6" name="Freeform 755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7" name="Freeform 756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8" name="Freeform 757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09" name="Freeform 758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0" name="Freeform 759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1" name="Freeform 760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2" name="Freeform 761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3" name="Freeform 762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4" name="Freeform 763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1015" name="Freeform 764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pic>
            <p:nvPicPr>
              <p:cNvPr id="1003" name="Picture 765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0" name="Line 766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defRPr/>
              </a:pPr>
              <a:endParaRPr lang="en-US" sz="2000" kern="0">
                <a:solidFill>
                  <a:srgbClr val="000000"/>
                </a:solidFill>
                <a:latin typeface="Arial" charset="0"/>
                <a:ea typeface="ＭＳ Ｐゴシック" charset="-128"/>
              </a:endParaRPr>
            </a:p>
          </p:txBody>
        </p:sp>
        <p:grpSp>
          <p:nvGrpSpPr>
            <p:cNvPr id="821" name="Group 767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1000" name="Picture 7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1" name="Freeform 7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2" name="Group 770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998" name="Picture 7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9" name="Freeform 7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3" name="Group 773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996" name="Picture 7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7" name="Freeform 7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24" name="Group 776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994" name="Picture 7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5" name="Freeform 7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pic>
          <p:nvPicPr>
            <p:cNvPr id="825" name="Picture 779" descr="car_icon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26" name="Group 780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992" name="Picture 781" descr="iphone_stylized_small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" name="Picture 782" descr="antenna_radiation_stylized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27" name="Group 783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960" name="Freeform 7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1" name="Rectangle 7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2" name="Freeform 7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64" name="Rectangle 7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5" name="Group 7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90" name="AutoShape 7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1" name="AutoShape 7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6" name="Rectangle 7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7" name="Group 7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88" name="AutoShape 7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9" name="AutoShape 7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8" name="Rectangle 7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9" name="Rectangle 7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70" name="Group 7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86" name="AutoShape 7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7" name="AutoShape 8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71" name="Freeform 8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72" name="Group 8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84" name="AutoShape 8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5" name="AutoShape 8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73" name="Rectangle 8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4" name="Freeform 8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5" name="Freeform 8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6" name="Oval 8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7" name="Freeform 8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78" name="AutoShape 8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9" name="AutoShape 8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0" name="Oval 8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1" name="Oval 8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80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2" name="Oval 8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3" name="Rectangle 8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28" name="Group 816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928" name="Freeform 81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9" name="Rectangle 818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0" name="Freeform 81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1" name="Freeform 82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32" name="Rectangle 821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33" name="Group 82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58" name="AutoShape 823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9" name="AutoShape 824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34" name="Rectangle 825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35" name="Group 82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56" name="AutoShape 827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7" name="AutoShape 828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36" name="Rectangle 829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7" name="Rectangle 830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38" name="Group 83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54" name="AutoShape 832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5" name="AutoShape 833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39" name="Freeform 83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40" name="Group 83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52" name="AutoShape 836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3" name="AutoShape 837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0"/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altLang="en-US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41" name="Rectangle 838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2" name="Freeform 83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3" name="Freeform 84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4" name="Oval 841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5" name="Freeform 84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46" name="AutoShape 843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7" name="AutoShape 844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8" name="Oval 845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9" name="Oval 846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1800" ker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50" name="Oval 847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1" name="Rectangle 848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0"/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altLang="en-US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29" name="Group 849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905" name="Picture 850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6" name="Picture 851" descr="laptop_keyboard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7" name="Freeform 85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908" name="Picture 853" descr="screen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9" name="Freeform 85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0" name="Freeform 85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1" name="Freeform 85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2" name="Freeform 85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3" name="Freeform 85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4" name="Freeform 85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915" name="Group 86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922" name="Freeform 86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3" name="Freeform 86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4" name="Freeform 86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5" name="Freeform 86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6" name="Freeform 86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27" name="Freeform 86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916" name="Freeform 86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7" name="Freeform 86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8" name="Freeform 86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19" name="Freeform 87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0" name="Freeform 87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921" name="Freeform 87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0" name="Group 873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882" name="Picture 874" descr="antenna_stylize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3" name="Picture 875" descr="laptop_keyboar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4" name="Freeform 87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85" name="Picture 877" descr="screen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6" name="Freeform 87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7" name="Freeform 87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8" name="Freeform 88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89" name="Freeform 88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0" name="Freeform 88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1" name="Freeform 88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92" name="Group 88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99" name="Freeform 88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0" name="Freeform 88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1" name="Freeform 88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2" name="Freeform 88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3" name="Freeform 88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904" name="Freeform 89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93" name="Freeform 89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4" name="Freeform 89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5" name="Freeform 89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6" name="Freeform 89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7" name="Freeform 89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98" name="Freeform 89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1" name="Group 897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859" name="Picture 898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60" name="Picture 899" descr="laptop_keyboard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1" name="Freeform 90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62" name="Picture 901" descr="screen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3" name="Freeform 90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4" name="Freeform 90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5" name="Freeform 90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6" name="Freeform 90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7" name="Freeform 90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68" name="Freeform 90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69" name="Group 90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76" name="Freeform 90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7" name="Freeform 91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8" name="Freeform 91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79" name="Freeform 91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80" name="Freeform 91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81" name="Freeform 91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70" name="Freeform 91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1" name="Freeform 91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2" name="Freeform 91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3" name="Freeform 91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4" name="Freeform 91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75" name="Freeform 92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2" name="Group 921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857" name="Picture 92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8" name="Freeform 92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  <p:grpSp>
          <p:nvGrpSpPr>
            <p:cNvPr id="833" name="Group 924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834" name="Picture 925" descr="antenna_stylize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35" name="Picture 926" descr="laptop_keyboar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6" name="Freeform 92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pic>
            <p:nvPicPr>
              <p:cNvPr id="837" name="Picture 928" descr="screen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8" name="Freeform 92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39" name="Freeform 93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0" name="Freeform 93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1" name="Freeform 93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2" name="Freeform 93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3" name="Freeform 93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grpSp>
            <p:nvGrpSpPr>
              <p:cNvPr id="844" name="Group 93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851" name="Freeform 93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2" name="Freeform 93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3" name="Freeform 93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4" name="Freeform 93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5" name="Freeform 94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856" name="Freeform 94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defRPr/>
                  </a:pPr>
                  <a:endParaRPr lang="en-US" sz="2000" kern="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sp>
            <p:nvSpPr>
              <p:cNvPr id="845" name="Freeform 94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6" name="Freeform 94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7" name="Freeform 94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8" name="Freeform 94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49" name="Freeform 94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  <p:sp>
            <p:nvSpPr>
              <p:cNvPr id="850" name="Freeform 94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defRPr/>
                </a:pPr>
                <a:endParaRPr lang="en-US" sz="2000" kern="0">
                  <a:solidFill>
                    <a:srgbClr val="0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p:grpSp>
      </p:grpSp>
      <p:sp>
        <p:nvSpPr>
          <p:cNvPr id="1148" name="Line 1034"/>
          <p:cNvSpPr>
            <a:spLocks noChangeShapeType="1"/>
          </p:cNvSpPr>
          <p:nvPr/>
        </p:nvSpPr>
        <p:spPr bwMode="auto">
          <a:xfrm flipH="1">
            <a:off x="9539869" y="1347159"/>
            <a:ext cx="503237" cy="138906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49" name="Line 1035"/>
          <p:cNvSpPr>
            <a:spLocks noChangeShapeType="1"/>
          </p:cNvSpPr>
          <p:nvPr/>
        </p:nvSpPr>
        <p:spPr bwMode="auto">
          <a:xfrm>
            <a:off x="8884231" y="1932947"/>
            <a:ext cx="238125" cy="25685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50" name="Line 1036"/>
          <p:cNvSpPr>
            <a:spLocks noChangeShapeType="1"/>
          </p:cNvSpPr>
          <p:nvPr/>
        </p:nvSpPr>
        <p:spPr bwMode="auto">
          <a:xfrm>
            <a:off x="9593843" y="3075947"/>
            <a:ext cx="1198562" cy="19970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0"/>
              <a:buNone/>
            </a:pPr>
            <a:endParaRPr lang="en-US" sz="20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151" name="Text Box 1037"/>
          <p:cNvSpPr txBox="1">
            <a:spLocks noChangeArrowheads="1"/>
          </p:cNvSpPr>
          <p:nvPr/>
        </p:nvSpPr>
        <p:spPr bwMode="auto">
          <a:xfrm>
            <a:off x="10450991" y="1107184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>
                <a:solidFill>
                  <a:srgbClr val="CC0000"/>
                </a:solidFill>
              </a:rPr>
              <a:t>Peer</a:t>
            </a:r>
            <a:endParaRPr lang="en-US" altLang="en-US" kern="0" dirty="0">
              <a:solidFill>
                <a:srgbClr val="CC0000"/>
              </a:solidFill>
            </a:endParaRPr>
          </a:p>
        </p:txBody>
      </p:sp>
      <p:sp>
        <p:nvSpPr>
          <p:cNvPr id="1152" name="Text Box 1037"/>
          <p:cNvSpPr txBox="1">
            <a:spLocks noChangeArrowheads="1"/>
          </p:cNvSpPr>
          <p:nvPr/>
        </p:nvSpPr>
        <p:spPr bwMode="auto">
          <a:xfrm>
            <a:off x="8281392" y="4663211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>
                <a:solidFill>
                  <a:srgbClr val="CC0000"/>
                </a:solidFill>
              </a:rPr>
              <a:t>Peer</a:t>
            </a:r>
            <a:endParaRPr lang="en-US" altLang="en-US" kern="0" dirty="0">
              <a:solidFill>
                <a:srgbClr val="CC0000"/>
              </a:solidFill>
            </a:endParaRPr>
          </a:p>
        </p:txBody>
      </p:sp>
      <p:sp>
        <p:nvSpPr>
          <p:cNvPr id="1153" name="Text Box 1037"/>
          <p:cNvSpPr txBox="1">
            <a:spLocks noChangeArrowheads="1"/>
          </p:cNvSpPr>
          <p:nvPr/>
        </p:nvSpPr>
        <p:spPr bwMode="auto">
          <a:xfrm>
            <a:off x="10307550" y="5369594"/>
            <a:ext cx="7264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0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>
                <a:solidFill>
                  <a:srgbClr val="CC0000"/>
                </a:solidFill>
              </a:rPr>
              <a:t>Peer</a:t>
            </a:r>
            <a:endParaRPr lang="en-US" altLang="en-US" kern="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72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" grpId="0" animBg="1"/>
      <p:bldP spid="1149" grpId="0" animBg="1"/>
      <p:bldP spid="1150" grpId="0" animBg="1"/>
      <p:bldP spid="1151" grpId="0"/>
      <p:bldP spid="1152" grpId="0"/>
      <p:bldP spid="11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09798" y="4168775"/>
            <a:ext cx="4600009" cy="2286000"/>
            <a:chOff x="-4114800" y="4051439"/>
            <a:chExt cx="5152010" cy="2619375"/>
          </a:xfrm>
        </p:grpSpPr>
        <p:pic>
          <p:nvPicPr>
            <p:cNvPr id="1032" name="Picture 8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0190" y="4051439"/>
              <a:ext cx="3543300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-121513" y="4057235"/>
              <a:ext cx="1158723" cy="390178"/>
            </a:xfrm>
            <a:prstGeom prst="wedgeRoundRectCallout">
              <a:avLst>
                <a:gd name="adj1" fmla="val -46630"/>
                <a:gd name="adj2" fmla="val 116206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/>
                <a:t>Process P2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4114800" y="4227495"/>
              <a:ext cx="1158723" cy="390178"/>
            </a:xfrm>
            <a:prstGeom prst="wedgeRoundRectCallout">
              <a:avLst>
                <a:gd name="adj1" fmla="val 67181"/>
                <a:gd name="adj2" fmla="val 120682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/>
                <a:t>Process P1</a:t>
              </a: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3649" y="5079473"/>
            <a:ext cx="349586" cy="23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81597" y="5660084"/>
            <a:ext cx="349586" cy="23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Communicating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What is Process?</a:t>
            </a:r>
          </a:p>
          <a:p>
            <a:pPr lvl="1"/>
            <a:r>
              <a:rPr lang="en-IN" dirty="0"/>
              <a:t>A process is an </a:t>
            </a:r>
            <a:r>
              <a:rPr lang="en-IN" dirty="0">
                <a:solidFill>
                  <a:schemeClr val="accent6"/>
                </a:solidFill>
              </a:rPr>
              <a:t>instance of a program </a:t>
            </a:r>
            <a:r>
              <a:rPr lang="en-IN" dirty="0"/>
              <a:t>running in a computer.</a:t>
            </a:r>
          </a:p>
          <a:p>
            <a:pPr lvl="0"/>
            <a:r>
              <a:rPr lang="en-IN" dirty="0"/>
              <a:t>We can say that process is program under execution.</a:t>
            </a:r>
            <a:endParaRPr lang="en-US" dirty="0"/>
          </a:p>
          <a:p>
            <a:r>
              <a:rPr lang="en-US" altLang="en-US" dirty="0"/>
              <a:t>Within same host, two processes communicate using </a:t>
            </a:r>
            <a:r>
              <a:rPr lang="en-US" altLang="en-US" dirty="0">
                <a:solidFill>
                  <a:schemeClr val="accent6"/>
                </a:solidFill>
              </a:rPr>
              <a:t>inter-process communication </a:t>
            </a:r>
            <a:r>
              <a:rPr lang="en-US" altLang="en-US" dirty="0"/>
              <a:t>(IPC).</a:t>
            </a:r>
          </a:p>
          <a:p>
            <a:r>
              <a:rPr lang="en-US" altLang="en-US" dirty="0"/>
              <a:t>Process in different hosts communicate by exchanging messages.</a:t>
            </a:r>
          </a:p>
          <a:p>
            <a:r>
              <a:rPr lang="en-US" dirty="0">
                <a:solidFill>
                  <a:schemeClr val="accent6"/>
                </a:solidFill>
              </a:rPr>
              <a:t>Client process</a:t>
            </a:r>
            <a:r>
              <a:rPr lang="en-US" dirty="0"/>
              <a:t>: A process that initiates communication.</a:t>
            </a:r>
          </a:p>
          <a:p>
            <a:r>
              <a:rPr lang="en-US" dirty="0">
                <a:solidFill>
                  <a:schemeClr val="accent6"/>
                </a:solidFill>
              </a:rPr>
              <a:t>Server process</a:t>
            </a:r>
            <a:r>
              <a:rPr lang="en-US" dirty="0"/>
              <a:t>: A process that waits to be contacted.</a:t>
            </a:r>
          </a:p>
          <a:p>
            <a:endParaRPr lang="en-US" dirty="0"/>
          </a:p>
        </p:txBody>
      </p:sp>
      <p:pic>
        <p:nvPicPr>
          <p:cNvPr id="2" name="C Program" descr="Image result for c pro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3455" y="4096945"/>
            <a:ext cx="3486153" cy="217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IPC"/>
          <p:cNvGrpSpPr>
            <a:grpSpLocks noChangeAspect="1"/>
          </p:cNvGrpSpPr>
          <p:nvPr/>
        </p:nvGrpSpPr>
        <p:grpSpPr>
          <a:xfrm>
            <a:off x="5272262" y="4144052"/>
            <a:ext cx="2876400" cy="2160334"/>
            <a:chOff x="573473" y="2170140"/>
            <a:chExt cx="4514850" cy="3390900"/>
          </a:xfrm>
        </p:grpSpPr>
        <p:pic>
          <p:nvPicPr>
            <p:cNvPr id="1030" name="IPC1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3" y="2170140"/>
              <a:ext cx="451485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IPC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746072"/>
              <a:ext cx="2819399" cy="116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71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111E-6 L 0.12031 0.0296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 0.00069 L -0.17148 -0.0097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4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01CS501_CN_Unit_1_Introduction to Computer Networks" id="{742FF22A-866B-6A4B-AF57-FBD93819822A}" vid="{317B4626-23AD-0D48-8FF6-5340941DD1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PPT</Template>
  <TotalTime>6627</TotalTime>
  <Words>3802</Words>
  <Application>Microsoft Office PowerPoint</Application>
  <PresentationFormat>Widescreen</PresentationFormat>
  <Paragraphs>531</Paragraphs>
  <Slides>45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5" baseType="lpstr">
      <vt:lpstr>ＭＳ Ｐゴシック</vt:lpstr>
      <vt:lpstr>Arial</vt:lpstr>
      <vt:lpstr>Calibri</vt:lpstr>
      <vt:lpstr>Comic Sans MS</vt:lpstr>
      <vt:lpstr>Courier New</vt:lpstr>
      <vt:lpstr>Gill Sans MT</vt:lpstr>
      <vt:lpstr>Open Sans</vt:lpstr>
      <vt:lpstr>Open Sans Semibold</vt:lpstr>
      <vt:lpstr>Open Sans Semibold</vt:lpstr>
      <vt:lpstr>Roboto Condensed</vt:lpstr>
      <vt:lpstr>Roboto Condensed Light</vt:lpstr>
      <vt:lpstr>Segoe UI Black</vt:lpstr>
      <vt:lpstr>Tahoma</vt:lpstr>
      <vt:lpstr>Times New Roman</vt:lpstr>
      <vt:lpstr>Wingdings</vt:lpstr>
      <vt:lpstr>Wingdings 2</vt:lpstr>
      <vt:lpstr>Wingdings 3</vt:lpstr>
      <vt:lpstr>ZapfDingbats</vt:lpstr>
      <vt:lpstr>ZapfDingbatsITC</vt:lpstr>
      <vt:lpstr>VIdeo Lecture 16x9 Light Template</vt:lpstr>
      <vt:lpstr>Unit-2 Application Layer </vt:lpstr>
      <vt:lpstr>PowerPoint Presentation</vt:lpstr>
      <vt:lpstr>Principles of Network Applications </vt:lpstr>
      <vt:lpstr>Network Applications</vt:lpstr>
      <vt:lpstr>Network Applications - Examples</vt:lpstr>
      <vt:lpstr>Network Application Architecture</vt:lpstr>
      <vt:lpstr>Client-Server Architecture</vt:lpstr>
      <vt:lpstr>P2P Architecture</vt:lpstr>
      <vt:lpstr>Process Communicating</vt:lpstr>
      <vt:lpstr>Socket</vt:lpstr>
      <vt:lpstr>Transport Services to Applications</vt:lpstr>
      <vt:lpstr>Transport Services to Applications</vt:lpstr>
      <vt:lpstr>Transport Services to Applications</vt:lpstr>
      <vt:lpstr>Internet Transport Protocols Services</vt:lpstr>
      <vt:lpstr>Internet Applications</vt:lpstr>
      <vt:lpstr>Web &amp; HTTP</vt:lpstr>
      <vt:lpstr>Web </vt:lpstr>
      <vt:lpstr>Web and HTTP</vt:lpstr>
      <vt:lpstr>HTTP</vt:lpstr>
      <vt:lpstr>HTTP – Cont…</vt:lpstr>
      <vt:lpstr>HTTP - Cont...</vt:lpstr>
      <vt:lpstr>Non-persistent HTTP &amp; Persistent HTTP Connection </vt:lpstr>
      <vt:lpstr>Non-persistent &amp; Persistent Connection</vt:lpstr>
      <vt:lpstr>Non-persistent HTTP</vt:lpstr>
      <vt:lpstr>Non-persistent HTTP – Cont.…</vt:lpstr>
      <vt:lpstr>Non-persistent HTTP: Response time</vt:lpstr>
      <vt:lpstr>Persistent HTTP</vt:lpstr>
      <vt:lpstr>HTTP Message Format</vt:lpstr>
      <vt:lpstr>HTTP Request Message</vt:lpstr>
      <vt:lpstr>HTTP Request Message - Format</vt:lpstr>
      <vt:lpstr>HTTP Response Message</vt:lpstr>
      <vt:lpstr>HTTP Response Message - Format</vt:lpstr>
      <vt:lpstr>HTTP Response Message - Format</vt:lpstr>
      <vt:lpstr>HTTP Response Message - Format</vt:lpstr>
      <vt:lpstr>HTTP Response Message - Format</vt:lpstr>
      <vt:lpstr>HTTP Response Message - Format</vt:lpstr>
      <vt:lpstr>HTTP Response Status Codes</vt:lpstr>
      <vt:lpstr>Cookie &amp; Web Cache</vt:lpstr>
      <vt:lpstr>User-Server interactions: Cookie</vt:lpstr>
      <vt:lpstr>PowerPoint Presentation</vt:lpstr>
      <vt:lpstr>Cookies - Example</vt:lpstr>
      <vt:lpstr>Web Caches (Proxy Server)</vt:lpstr>
      <vt:lpstr>Web Caches (Proxy Server) – Cont...</vt:lpstr>
      <vt:lpstr>Web Caches (Proxy Server) –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Maulik Trivedi</dc:creator>
  <cp:lastModifiedBy>HP</cp:lastModifiedBy>
  <cp:revision>148</cp:revision>
  <dcterms:created xsi:type="dcterms:W3CDTF">2020-06-29T07:50:49Z</dcterms:created>
  <dcterms:modified xsi:type="dcterms:W3CDTF">2025-07-18T09:02:30Z</dcterms:modified>
</cp:coreProperties>
</file>